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58" r:id="rId2"/>
    <p:sldId id="555" r:id="rId3"/>
    <p:sldId id="261" r:id="rId4"/>
    <p:sldId id="553" r:id="rId5"/>
    <p:sldId id="505" r:id="rId6"/>
    <p:sldId id="265" r:id="rId7"/>
    <p:sldId id="269" r:id="rId8"/>
    <p:sldId id="519" r:id="rId9"/>
    <p:sldId id="275" r:id="rId10"/>
    <p:sldId id="369" r:id="rId11"/>
    <p:sldId id="407" r:id="rId12"/>
    <p:sldId id="262" r:id="rId13"/>
    <p:sldId id="409" r:id="rId14"/>
    <p:sldId id="419" r:id="rId15"/>
    <p:sldId id="379" r:id="rId16"/>
    <p:sldId id="411" r:id="rId17"/>
    <p:sldId id="423" r:id="rId18"/>
    <p:sldId id="421" r:id="rId19"/>
    <p:sldId id="543" r:id="rId20"/>
    <p:sldId id="559" r:id="rId21"/>
    <p:sldId id="547" r:id="rId22"/>
    <p:sldId id="456" r:id="rId23"/>
    <p:sldId id="532" r:id="rId24"/>
    <p:sldId id="391" r:id="rId25"/>
    <p:sldId id="522" r:id="rId26"/>
    <p:sldId id="281" r:id="rId27"/>
    <p:sldId id="541" r:id="rId28"/>
    <p:sldId id="507" r:id="rId29"/>
    <p:sldId id="535" r:id="rId30"/>
    <p:sldId id="511" r:id="rId31"/>
    <p:sldId id="513" r:id="rId32"/>
    <p:sldId id="515" r:id="rId33"/>
    <p:sldId id="525" r:id="rId34"/>
    <p:sldId id="408" r:id="rId35"/>
    <p:sldId id="537" r:id="rId36"/>
    <p:sldId id="542" r:id="rId37"/>
    <p:sldId id="463" r:id="rId38"/>
    <p:sldId id="401" r:id="rId39"/>
    <p:sldId id="467" r:id="rId40"/>
    <p:sldId id="484" r:id="rId41"/>
    <p:sldId id="487" r:id="rId42"/>
    <p:sldId id="489" r:id="rId43"/>
    <p:sldId id="425" r:id="rId44"/>
    <p:sldId id="482" r:id="rId45"/>
    <p:sldId id="470" r:id="rId46"/>
    <p:sldId id="471" r:id="rId47"/>
    <p:sldId id="480" r:id="rId48"/>
    <p:sldId id="538" r:id="rId49"/>
    <p:sldId id="478" r:id="rId50"/>
    <p:sldId id="551" r:id="rId51"/>
    <p:sldId id="549" r:id="rId52"/>
    <p:sldId id="529" r:id="rId53"/>
    <p:sldId id="332" r:id="rId54"/>
    <p:sldId id="544" r:id="rId55"/>
    <p:sldId id="546" r:id="rId56"/>
    <p:sldId id="526" r:id="rId57"/>
    <p:sldId id="499" r:id="rId58"/>
    <p:sldId id="502" r:id="rId59"/>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2FC0FF"/>
    <a:srgbClr val="0C6E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78"/>
    <p:restoredTop sz="96070"/>
  </p:normalViewPr>
  <p:slideViewPr>
    <p:cSldViewPr snapToGrid="0" snapToObjects="1">
      <p:cViewPr varScale="1">
        <p:scale>
          <a:sx n="76" d="100"/>
          <a:sy n="76" d="100"/>
        </p:scale>
        <p:origin x="396"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jpg"/><Relationship Id="rId4" Type="http://schemas.openxmlformats.org/officeDocument/2006/relationships/image" Target="../media/image16.jpg"/></Relationships>
</file>

<file path=ppt/diagrams/_rels/data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image" Target="../media/image5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jpg"/><Relationship Id="rId4" Type="http://schemas.openxmlformats.org/officeDocument/2006/relationships/image" Target="../media/image16.jpg"/></Relationships>
</file>

<file path=ppt/diagrams/_rels/drawing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image" Target="../media/image51.jp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8E1AB2-0634-4C55-AA5F-BDF1510FCC31}" type="doc">
      <dgm:prSet loTypeId="urn:microsoft.com/office/officeart/2005/8/layout/vList3" loCatId="list" qsTypeId="urn:microsoft.com/office/officeart/2005/8/quickstyle/simple1" qsCatId="simple" csTypeId="urn:microsoft.com/office/officeart/2005/8/colors/accent2_5" csCatId="accent2" phldr="1"/>
      <dgm:spPr/>
    </dgm:pt>
    <dgm:pt modelId="{D68B48D0-0218-4EE4-989A-37925467DFDA}">
      <dgm:prSet phldrT="[Text]" custT="1"/>
      <dgm:spPr>
        <a:solidFill>
          <a:srgbClr val="00B0F0">
            <a:alpha val="90000"/>
          </a:srgbClr>
        </a:solidFill>
        <a:ln>
          <a:solidFill>
            <a:schemeClr val="accent1"/>
          </a:solidFill>
        </a:ln>
      </dgm:spPr>
      <dgm:t>
        <a:bodyPr/>
        <a:lstStyle/>
        <a:p>
          <a:r>
            <a:rPr lang="en-US" sz="2400" dirty="0"/>
            <a:t>Hand Hygiene</a:t>
          </a:r>
        </a:p>
      </dgm:t>
    </dgm:pt>
    <dgm:pt modelId="{657A8278-33B2-49BC-8FEA-A712323A68BF}" type="parTrans" cxnId="{5C759EF4-8910-4E62-B3F8-DEF2A15BCB16}">
      <dgm:prSet/>
      <dgm:spPr/>
      <dgm:t>
        <a:bodyPr/>
        <a:lstStyle/>
        <a:p>
          <a:endParaRPr lang="en-US"/>
        </a:p>
      </dgm:t>
    </dgm:pt>
    <dgm:pt modelId="{EDF44BFC-CD84-49E7-AA84-FF0865EBFF79}" type="sibTrans" cxnId="{5C759EF4-8910-4E62-B3F8-DEF2A15BCB16}">
      <dgm:prSet/>
      <dgm:spPr/>
      <dgm:t>
        <a:bodyPr/>
        <a:lstStyle/>
        <a:p>
          <a:endParaRPr lang="en-US"/>
        </a:p>
      </dgm:t>
    </dgm:pt>
    <dgm:pt modelId="{96240F84-A248-421A-AEFB-0ED42AD3C737}">
      <dgm:prSet phldrT="[Text]" custT="1"/>
      <dgm:spPr>
        <a:solidFill>
          <a:srgbClr val="00B0F0">
            <a:alpha val="82000"/>
          </a:srgbClr>
        </a:solidFill>
      </dgm:spPr>
      <dgm:t>
        <a:bodyPr/>
        <a:lstStyle/>
        <a:p>
          <a:r>
            <a:rPr lang="en-US" sz="2400" dirty="0"/>
            <a:t>Proper use of Personal Protective Equipment</a:t>
          </a:r>
        </a:p>
      </dgm:t>
    </dgm:pt>
    <dgm:pt modelId="{97D39D06-6413-4369-BFFE-5F3A892B9BA0}" type="parTrans" cxnId="{0E3B2A83-47B7-47D1-9B14-D6DF561F8078}">
      <dgm:prSet/>
      <dgm:spPr/>
      <dgm:t>
        <a:bodyPr/>
        <a:lstStyle/>
        <a:p>
          <a:endParaRPr lang="en-US"/>
        </a:p>
      </dgm:t>
    </dgm:pt>
    <dgm:pt modelId="{AD59AF17-A1E3-4F51-A5B9-A35A603C6E9D}" type="sibTrans" cxnId="{0E3B2A83-47B7-47D1-9B14-D6DF561F8078}">
      <dgm:prSet/>
      <dgm:spPr/>
      <dgm:t>
        <a:bodyPr/>
        <a:lstStyle/>
        <a:p>
          <a:endParaRPr lang="en-US"/>
        </a:p>
      </dgm:t>
    </dgm:pt>
    <dgm:pt modelId="{46975473-5190-437C-8F6D-D78D787C4442}">
      <dgm:prSet custT="1"/>
      <dgm:spPr>
        <a:solidFill>
          <a:srgbClr val="00B0F0">
            <a:alpha val="66000"/>
          </a:srgbClr>
        </a:solidFill>
      </dgm:spPr>
      <dgm:t>
        <a:bodyPr/>
        <a:lstStyle/>
        <a:p>
          <a:r>
            <a:rPr lang="en-US" sz="2400" dirty="0"/>
            <a:t> Blood borne pathogens standard</a:t>
          </a:r>
        </a:p>
      </dgm:t>
    </dgm:pt>
    <dgm:pt modelId="{AD6629AB-497D-458A-ACB5-1ED22A7D6F45}" type="parTrans" cxnId="{0E8AFC48-64D4-4B2E-B2AA-C87BA40232C7}">
      <dgm:prSet/>
      <dgm:spPr/>
      <dgm:t>
        <a:bodyPr/>
        <a:lstStyle/>
        <a:p>
          <a:endParaRPr lang="en-US"/>
        </a:p>
      </dgm:t>
    </dgm:pt>
    <dgm:pt modelId="{85314F30-6EC5-4567-95AD-7A38D8F1A083}" type="sibTrans" cxnId="{0E8AFC48-64D4-4B2E-B2AA-C87BA40232C7}">
      <dgm:prSet/>
      <dgm:spPr/>
      <dgm:t>
        <a:bodyPr/>
        <a:lstStyle/>
        <a:p>
          <a:endParaRPr lang="en-US"/>
        </a:p>
      </dgm:t>
    </dgm:pt>
    <dgm:pt modelId="{2DE853D0-F530-4D6D-9B6A-91E6A2AB5E51}">
      <dgm:prSet custT="1"/>
      <dgm:spPr>
        <a:solidFill>
          <a:srgbClr val="00B0F0">
            <a:alpha val="50000"/>
          </a:srgbClr>
        </a:solidFill>
      </dgm:spPr>
      <dgm:t>
        <a:bodyPr/>
        <a:lstStyle/>
        <a:p>
          <a:r>
            <a:rPr lang="en-US" sz="2400" dirty="0"/>
            <a:t>Disinfection of  environmental surfaces and patient-care equipment</a:t>
          </a:r>
        </a:p>
      </dgm:t>
    </dgm:pt>
    <dgm:pt modelId="{E89E186D-CE8E-4517-AB72-FE3D988FEE10}" type="parTrans" cxnId="{B9C81931-298E-4581-AAD8-FDDCDEEDEFDF}">
      <dgm:prSet/>
      <dgm:spPr/>
      <dgm:t>
        <a:bodyPr/>
        <a:lstStyle/>
        <a:p>
          <a:endParaRPr lang="en-US"/>
        </a:p>
      </dgm:t>
    </dgm:pt>
    <dgm:pt modelId="{692866EE-8E2C-4514-BEA8-C3871EA77940}" type="sibTrans" cxnId="{B9C81931-298E-4581-AAD8-FDDCDEEDEFDF}">
      <dgm:prSet/>
      <dgm:spPr/>
      <dgm:t>
        <a:bodyPr/>
        <a:lstStyle/>
        <a:p>
          <a:endParaRPr lang="en-US"/>
        </a:p>
      </dgm:t>
    </dgm:pt>
    <dgm:pt modelId="{391402AA-AD8E-4CA6-B37C-A2260CBD8070}" type="pres">
      <dgm:prSet presAssocID="{698E1AB2-0634-4C55-AA5F-BDF1510FCC31}" presName="linearFlow" presStyleCnt="0">
        <dgm:presLayoutVars>
          <dgm:dir/>
          <dgm:resizeHandles val="exact"/>
        </dgm:presLayoutVars>
      </dgm:prSet>
      <dgm:spPr/>
    </dgm:pt>
    <dgm:pt modelId="{E2E99A0C-551E-469F-BE61-D5706F58D351}" type="pres">
      <dgm:prSet presAssocID="{D68B48D0-0218-4EE4-989A-37925467DFDA}" presName="composite" presStyleCnt="0"/>
      <dgm:spPr/>
    </dgm:pt>
    <dgm:pt modelId="{16B1ED83-E8A4-4C50-8059-6A4F9EE722FF}" type="pres">
      <dgm:prSet presAssocID="{D68B48D0-0218-4EE4-989A-37925467DFDA}"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4586A00-3CE6-4E85-B1F5-BD09793B7677}" type="pres">
      <dgm:prSet presAssocID="{D68B48D0-0218-4EE4-989A-37925467DFDA}" presName="txShp" presStyleLbl="node1" presStyleIdx="0" presStyleCnt="4">
        <dgm:presLayoutVars>
          <dgm:bulletEnabled val="1"/>
        </dgm:presLayoutVars>
      </dgm:prSet>
      <dgm:spPr/>
    </dgm:pt>
    <dgm:pt modelId="{E49ED2FA-8134-4C5B-A6C8-F375B64112FE}" type="pres">
      <dgm:prSet presAssocID="{EDF44BFC-CD84-49E7-AA84-FF0865EBFF79}" presName="spacing" presStyleCnt="0"/>
      <dgm:spPr/>
    </dgm:pt>
    <dgm:pt modelId="{460E2EA1-D24D-40E1-BE2E-B7DEFDB5362C}" type="pres">
      <dgm:prSet presAssocID="{96240F84-A248-421A-AEFB-0ED42AD3C737}" presName="composite" presStyleCnt="0"/>
      <dgm:spPr/>
    </dgm:pt>
    <dgm:pt modelId="{4E2086E0-9857-459A-8BA4-B32EBF497B6F}" type="pres">
      <dgm:prSet presAssocID="{96240F84-A248-421A-AEFB-0ED42AD3C737}"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F87BB36A-6023-4D43-A971-0F91A7F005F3}" type="pres">
      <dgm:prSet presAssocID="{96240F84-A248-421A-AEFB-0ED42AD3C737}" presName="txShp" presStyleLbl="node1" presStyleIdx="1" presStyleCnt="4">
        <dgm:presLayoutVars>
          <dgm:bulletEnabled val="1"/>
        </dgm:presLayoutVars>
      </dgm:prSet>
      <dgm:spPr/>
    </dgm:pt>
    <dgm:pt modelId="{FB6A5D61-4B2E-48AA-B7F5-0768CC25C5BE}" type="pres">
      <dgm:prSet presAssocID="{AD59AF17-A1E3-4F51-A5B9-A35A603C6E9D}" presName="spacing" presStyleCnt="0"/>
      <dgm:spPr/>
    </dgm:pt>
    <dgm:pt modelId="{ED739EE8-5927-4250-970D-E0CEFF8E9F2E}" type="pres">
      <dgm:prSet presAssocID="{46975473-5190-437C-8F6D-D78D787C4442}" presName="composite" presStyleCnt="0"/>
      <dgm:spPr/>
    </dgm:pt>
    <dgm:pt modelId="{B42A2E4A-2E53-4DD3-A83D-F8567C8C6555}" type="pres">
      <dgm:prSet presAssocID="{46975473-5190-437C-8F6D-D78D787C4442}"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 modelId="{B884B122-4A6D-4AEB-8081-759FE2EB66BF}" type="pres">
      <dgm:prSet presAssocID="{46975473-5190-437C-8F6D-D78D787C4442}" presName="txShp" presStyleLbl="node1" presStyleIdx="2" presStyleCnt="4">
        <dgm:presLayoutVars>
          <dgm:bulletEnabled val="1"/>
        </dgm:presLayoutVars>
      </dgm:prSet>
      <dgm:spPr/>
    </dgm:pt>
    <dgm:pt modelId="{8E42868F-E258-4172-9826-612887EAE6F0}" type="pres">
      <dgm:prSet presAssocID="{85314F30-6EC5-4567-95AD-7A38D8F1A083}" presName="spacing" presStyleCnt="0"/>
      <dgm:spPr/>
    </dgm:pt>
    <dgm:pt modelId="{47A3EBA3-4DC9-4943-81AF-9619FA7B86FA}" type="pres">
      <dgm:prSet presAssocID="{2DE853D0-F530-4D6D-9B6A-91E6A2AB5E51}" presName="composite" presStyleCnt="0"/>
      <dgm:spPr/>
    </dgm:pt>
    <dgm:pt modelId="{DC3C4C28-3D76-4939-BFE8-88CE598707E4}" type="pres">
      <dgm:prSet presAssocID="{2DE853D0-F530-4D6D-9B6A-91E6A2AB5E51}"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4000" r="-54000"/>
          </a:stretch>
        </a:blipFill>
      </dgm:spPr>
    </dgm:pt>
    <dgm:pt modelId="{0C9F4E7B-14DD-4153-A719-806823E5628B}" type="pres">
      <dgm:prSet presAssocID="{2DE853D0-F530-4D6D-9B6A-91E6A2AB5E51}" presName="txShp" presStyleLbl="node1" presStyleIdx="3" presStyleCnt="4">
        <dgm:presLayoutVars>
          <dgm:bulletEnabled val="1"/>
        </dgm:presLayoutVars>
      </dgm:prSet>
      <dgm:spPr/>
    </dgm:pt>
  </dgm:ptLst>
  <dgm:cxnLst>
    <dgm:cxn modelId="{222F152C-A874-4E56-B66D-6A66697B97A3}" type="presOf" srcId="{D68B48D0-0218-4EE4-989A-37925467DFDA}" destId="{04586A00-3CE6-4E85-B1F5-BD09793B7677}" srcOrd="0" destOrd="0" presId="urn:microsoft.com/office/officeart/2005/8/layout/vList3"/>
    <dgm:cxn modelId="{B9C81931-298E-4581-AAD8-FDDCDEEDEFDF}" srcId="{698E1AB2-0634-4C55-AA5F-BDF1510FCC31}" destId="{2DE853D0-F530-4D6D-9B6A-91E6A2AB5E51}" srcOrd="3" destOrd="0" parTransId="{E89E186D-CE8E-4517-AB72-FE3D988FEE10}" sibTransId="{692866EE-8E2C-4514-BEA8-C3871EA77940}"/>
    <dgm:cxn modelId="{A4131B5D-C74C-4F69-984D-AB878D536E2F}" type="presOf" srcId="{2DE853D0-F530-4D6D-9B6A-91E6A2AB5E51}" destId="{0C9F4E7B-14DD-4153-A719-806823E5628B}" srcOrd="0" destOrd="0" presId="urn:microsoft.com/office/officeart/2005/8/layout/vList3"/>
    <dgm:cxn modelId="{0E8AFC48-64D4-4B2E-B2AA-C87BA40232C7}" srcId="{698E1AB2-0634-4C55-AA5F-BDF1510FCC31}" destId="{46975473-5190-437C-8F6D-D78D787C4442}" srcOrd="2" destOrd="0" parTransId="{AD6629AB-497D-458A-ACB5-1ED22A7D6F45}" sibTransId="{85314F30-6EC5-4567-95AD-7A38D8F1A083}"/>
    <dgm:cxn modelId="{0E3B2A83-47B7-47D1-9B14-D6DF561F8078}" srcId="{698E1AB2-0634-4C55-AA5F-BDF1510FCC31}" destId="{96240F84-A248-421A-AEFB-0ED42AD3C737}" srcOrd="1" destOrd="0" parTransId="{97D39D06-6413-4369-BFFE-5F3A892B9BA0}" sibTransId="{AD59AF17-A1E3-4F51-A5B9-A35A603C6E9D}"/>
    <dgm:cxn modelId="{D5123AB9-6923-47EF-927A-044F0F78D74D}" type="presOf" srcId="{46975473-5190-437C-8F6D-D78D787C4442}" destId="{B884B122-4A6D-4AEB-8081-759FE2EB66BF}" srcOrd="0" destOrd="0" presId="urn:microsoft.com/office/officeart/2005/8/layout/vList3"/>
    <dgm:cxn modelId="{AB29FEEA-75E2-4ABF-B30D-2A160816FF05}" type="presOf" srcId="{96240F84-A248-421A-AEFB-0ED42AD3C737}" destId="{F87BB36A-6023-4D43-A971-0F91A7F005F3}" srcOrd="0" destOrd="0" presId="urn:microsoft.com/office/officeart/2005/8/layout/vList3"/>
    <dgm:cxn modelId="{5C759EF4-8910-4E62-B3F8-DEF2A15BCB16}" srcId="{698E1AB2-0634-4C55-AA5F-BDF1510FCC31}" destId="{D68B48D0-0218-4EE4-989A-37925467DFDA}" srcOrd="0" destOrd="0" parTransId="{657A8278-33B2-49BC-8FEA-A712323A68BF}" sibTransId="{EDF44BFC-CD84-49E7-AA84-FF0865EBFF79}"/>
    <dgm:cxn modelId="{EBED77F9-8988-42FA-B0FC-7D78D0B31195}" type="presOf" srcId="{698E1AB2-0634-4C55-AA5F-BDF1510FCC31}" destId="{391402AA-AD8E-4CA6-B37C-A2260CBD8070}" srcOrd="0" destOrd="0" presId="urn:microsoft.com/office/officeart/2005/8/layout/vList3"/>
    <dgm:cxn modelId="{03375237-F07F-4972-A844-2FFD5B4C62E2}" type="presParOf" srcId="{391402AA-AD8E-4CA6-B37C-A2260CBD8070}" destId="{E2E99A0C-551E-469F-BE61-D5706F58D351}" srcOrd="0" destOrd="0" presId="urn:microsoft.com/office/officeart/2005/8/layout/vList3"/>
    <dgm:cxn modelId="{20641DF4-4809-43CB-9D17-F66C9B71BAAB}" type="presParOf" srcId="{E2E99A0C-551E-469F-BE61-D5706F58D351}" destId="{16B1ED83-E8A4-4C50-8059-6A4F9EE722FF}" srcOrd="0" destOrd="0" presId="urn:microsoft.com/office/officeart/2005/8/layout/vList3"/>
    <dgm:cxn modelId="{A9C5A134-EDD6-43BA-9AEA-CA81B71AD1AC}" type="presParOf" srcId="{E2E99A0C-551E-469F-BE61-D5706F58D351}" destId="{04586A00-3CE6-4E85-B1F5-BD09793B7677}" srcOrd="1" destOrd="0" presId="urn:microsoft.com/office/officeart/2005/8/layout/vList3"/>
    <dgm:cxn modelId="{71BC77EE-4EB3-43E3-9776-57FE05B24156}" type="presParOf" srcId="{391402AA-AD8E-4CA6-B37C-A2260CBD8070}" destId="{E49ED2FA-8134-4C5B-A6C8-F375B64112FE}" srcOrd="1" destOrd="0" presId="urn:microsoft.com/office/officeart/2005/8/layout/vList3"/>
    <dgm:cxn modelId="{B266420E-2928-472D-AB68-C82593E6F79C}" type="presParOf" srcId="{391402AA-AD8E-4CA6-B37C-A2260CBD8070}" destId="{460E2EA1-D24D-40E1-BE2E-B7DEFDB5362C}" srcOrd="2" destOrd="0" presId="urn:microsoft.com/office/officeart/2005/8/layout/vList3"/>
    <dgm:cxn modelId="{92DB41B6-FA37-4CC1-8AE6-6813735EBC51}" type="presParOf" srcId="{460E2EA1-D24D-40E1-BE2E-B7DEFDB5362C}" destId="{4E2086E0-9857-459A-8BA4-B32EBF497B6F}" srcOrd="0" destOrd="0" presId="urn:microsoft.com/office/officeart/2005/8/layout/vList3"/>
    <dgm:cxn modelId="{72374C9A-7554-4046-97E9-683AD27EDC3A}" type="presParOf" srcId="{460E2EA1-D24D-40E1-BE2E-B7DEFDB5362C}" destId="{F87BB36A-6023-4D43-A971-0F91A7F005F3}" srcOrd="1" destOrd="0" presId="urn:microsoft.com/office/officeart/2005/8/layout/vList3"/>
    <dgm:cxn modelId="{063B2B91-64AA-42D8-99B9-9F7DD7955EAE}" type="presParOf" srcId="{391402AA-AD8E-4CA6-B37C-A2260CBD8070}" destId="{FB6A5D61-4B2E-48AA-B7F5-0768CC25C5BE}" srcOrd="3" destOrd="0" presId="urn:microsoft.com/office/officeart/2005/8/layout/vList3"/>
    <dgm:cxn modelId="{0EA3A2EE-C3DD-43D3-A677-E3C7EC812FEB}" type="presParOf" srcId="{391402AA-AD8E-4CA6-B37C-A2260CBD8070}" destId="{ED739EE8-5927-4250-970D-E0CEFF8E9F2E}" srcOrd="4" destOrd="0" presId="urn:microsoft.com/office/officeart/2005/8/layout/vList3"/>
    <dgm:cxn modelId="{D4B3762E-4B28-4B57-B448-A70D38C5690C}" type="presParOf" srcId="{ED739EE8-5927-4250-970D-E0CEFF8E9F2E}" destId="{B42A2E4A-2E53-4DD3-A83D-F8567C8C6555}" srcOrd="0" destOrd="0" presId="urn:microsoft.com/office/officeart/2005/8/layout/vList3"/>
    <dgm:cxn modelId="{0D5EBAF0-BE5B-4482-B637-F63E6DDFD4EC}" type="presParOf" srcId="{ED739EE8-5927-4250-970D-E0CEFF8E9F2E}" destId="{B884B122-4A6D-4AEB-8081-759FE2EB66BF}" srcOrd="1" destOrd="0" presId="urn:microsoft.com/office/officeart/2005/8/layout/vList3"/>
    <dgm:cxn modelId="{AC3C68F2-A797-4371-A9EC-4659EFD5482B}" type="presParOf" srcId="{391402AA-AD8E-4CA6-B37C-A2260CBD8070}" destId="{8E42868F-E258-4172-9826-612887EAE6F0}" srcOrd="5" destOrd="0" presId="urn:microsoft.com/office/officeart/2005/8/layout/vList3"/>
    <dgm:cxn modelId="{432DE9A9-DEC4-48E7-A5C3-B8AF052F48BE}" type="presParOf" srcId="{391402AA-AD8E-4CA6-B37C-A2260CBD8070}" destId="{47A3EBA3-4DC9-4943-81AF-9619FA7B86FA}" srcOrd="6" destOrd="0" presId="urn:microsoft.com/office/officeart/2005/8/layout/vList3"/>
    <dgm:cxn modelId="{BDC2F0E0-4131-4B88-9136-6585FE027217}" type="presParOf" srcId="{47A3EBA3-4DC9-4943-81AF-9619FA7B86FA}" destId="{DC3C4C28-3D76-4939-BFE8-88CE598707E4}" srcOrd="0" destOrd="0" presId="urn:microsoft.com/office/officeart/2005/8/layout/vList3"/>
    <dgm:cxn modelId="{B03BD1E7-B299-47BC-9CD5-2D52C6186597}" type="presParOf" srcId="{47A3EBA3-4DC9-4943-81AF-9619FA7B86FA}" destId="{0C9F4E7B-14DD-4153-A719-806823E5628B}"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ED4900-EBB3-44B8-A17E-2D89612E215A}"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3B69C058-1371-4953-9308-DA3D8BBFBB7C}">
      <dgm:prSet phldrT="[Text]"/>
      <dgm:spPr>
        <a:xfrm>
          <a:off x="1426" y="2517597"/>
          <a:ext cx="2262794" cy="839496"/>
        </a:xfrm>
        <a:prstGeom prst="rect">
          <a:avLst/>
        </a:prstGeom>
        <a:noFill/>
        <a:ln>
          <a:noFill/>
        </a:ln>
        <a:effectLst/>
      </dgm:spPr>
      <dgm:t>
        <a:bodyPr/>
        <a:lstStyle/>
        <a:p>
          <a:pPr>
            <a:buNone/>
          </a:pPr>
          <a:r>
            <a:rPr lang="en-US" dirty="0">
              <a:solidFill>
                <a:srgbClr val="000000">
                  <a:hueOff val="0"/>
                  <a:satOff val="0"/>
                  <a:lumOff val="0"/>
                  <a:alphaOff val="0"/>
                </a:srgbClr>
              </a:solidFill>
              <a:latin typeface="Arial"/>
              <a:ea typeface="+mn-ea"/>
              <a:cs typeface="+mn-cs"/>
            </a:rPr>
            <a:t>Sharps Containers</a:t>
          </a:r>
        </a:p>
      </dgm:t>
    </dgm:pt>
    <dgm:pt modelId="{A6BEC0CD-E1AC-4D42-B5EC-79CCFB0BD217}" type="parTrans" cxnId="{A12B37C3-4CAE-4CFE-8645-2D1CD0A66857}">
      <dgm:prSet/>
      <dgm:spPr/>
      <dgm:t>
        <a:bodyPr/>
        <a:lstStyle/>
        <a:p>
          <a:endParaRPr lang="en-US"/>
        </a:p>
      </dgm:t>
    </dgm:pt>
    <dgm:pt modelId="{6D696C39-C990-4CB5-886A-86F15BD12DEB}" type="sibTrans" cxnId="{A12B37C3-4CAE-4CFE-8645-2D1CD0A66857}">
      <dgm:prSet/>
      <dgm:spPr/>
      <dgm:t>
        <a:bodyPr/>
        <a:lstStyle/>
        <a:p>
          <a:endParaRPr lang="en-US"/>
        </a:p>
      </dgm:t>
    </dgm:pt>
    <dgm:pt modelId="{47C3B2CF-D195-4E7B-93CF-5619196DF460}">
      <dgm:prSet phldrT="[Text]"/>
      <dgm:spPr>
        <a:xfrm>
          <a:off x="2490595" y="2517597"/>
          <a:ext cx="2262794" cy="839496"/>
        </a:xfrm>
        <a:prstGeom prst="rect">
          <a:avLst/>
        </a:prstGeom>
        <a:noFill/>
        <a:ln>
          <a:noFill/>
        </a:ln>
        <a:effectLst/>
      </dgm:spPr>
      <dgm:t>
        <a:bodyPr/>
        <a:lstStyle/>
        <a:p>
          <a:pPr>
            <a:buNone/>
          </a:pPr>
          <a:r>
            <a:rPr lang="en-US" dirty="0">
              <a:solidFill>
                <a:srgbClr val="000000">
                  <a:hueOff val="0"/>
                  <a:satOff val="0"/>
                  <a:lumOff val="0"/>
                  <a:alphaOff val="0"/>
                </a:srgbClr>
              </a:solidFill>
              <a:latin typeface="Arial"/>
              <a:ea typeface="+mn-ea"/>
              <a:cs typeface="+mn-cs"/>
            </a:rPr>
            <a:t>Safety needles (self-sheathing)</a:t>
          </a:r>
        </a:p>
      </dgm:t>
    </dgm:pt>
    <dgm:pt modelId="{2047586B-514E-47CA-BB6A-EFA4B4950B4C}" type="parTrans" cxnId="{59F60896-9B5A-4B8F-8929-7354E3A616C2}">
      <dgm:prSet/>
      <dgm:spPr/>
      <dgm:t>
        <a:bodyPr/>
        <a:lstStyle/>
        <a:p>
          <a:endParaRPr lang="en-US"/>
        </a:p>
      </dgm:t>
    </dgm:pt>
    <dgm:pt modelId="{2EC3BA26-FC25-4E45-BE3B-BC0DD35A9C9D}" type="sibTrans" cxnId="{59F60896-9B5A-4B8F-8929-7354E3A616C2}">
      <dgm:prSet/>
      <dgm:spPr/>
      <dgm:t>
        <a:bodyPr/>
        <a:lstStyle/>
        <a:p>
          <a:endParaRPr lang="en-US"/>
        </a:p>
      </dgm:t>
    </dgm:pt>
    <dgm:pt modelId="{2DCC771F-5DFE-4F48-9288-58E6C0424209}">
      <dgm:prSet phldrT="[Text]"/>
      <dgm:spPr>
        <a:xfrm>
          <a:off x="4979764" y="2517597"/>
          <a:ext cx="2262794" cy="839496"/>
        </a:xfrm>
        <a:prstGeom prst="rect">
          <a:avLst/>
        </a:prstGeom>
        <a:noFill/>
        <a:ln>
          <a:noFill/>
        </a:ln>
        <a:effectLst/>
      </dgm:spPr>
      <dgm:t>
        <a:bodyPr/>
        <a:lstStyle/>
        <a:p>
          <a:pPr>
            <a:buNone/>
          </a:pPr>
          <a:r>
            <a:rPr lang="en-US" dirty="0">
              <a:solidFill>
                <a:srgbClr val="000000">
                  <a:hueOff val="0"/>
                  <a:satOff val="0"/>
                  <a:lumOff val="0"/>
                  <a:alphaOff val="0"/>
                </a:srgbClr>
              </a:solidFill>
              <a:latin typeface="Arial"/>
              <a:ea typeface="+mn-ea"/>
              <a:cs typeface="+mn-cs"/>
            </a:rPr>
            <a:t>Needle-less IV system</a:t>
          </a:r>
        </a:p>
      </dgm:t>
    </dgm:pt>
    <dgm:pt modelId="{E7BBB43D-D7A9-4040-B252-48988081C340}" type="parTrans" cxnId="{81245043-F783-4B42-B8F4-69BBF11432AD}">
      <dgm:prSet/>
      <dgm:spPr/>
      <dgm:t>
        <a:bodyPr/>
        <a:lstStyle/>
        <a:p>
          <a:endParaRPr lang="en-US"/>
        </a:p>
      </dgm:t>
    </dgm:pt>
    <dgm:pt modelId="{52A778A3-5616-4AAB-A0CB-FD975D6A7003}" type="sibTrans" cxnId="{81245043-F783-4B42-B8F4-69BBF11432AD}">
      <dgm:prSet/>
      <dgm:spPr/>
      <dgm:t>
        <a:bodyPr/>
        <a:lstStyle/>
        <a:p>
          <a:endParaRPr lang="en-US"/>
        </a:p>
      </dgm:t>
    </dgm:pt>
    <dgm:pt modelId="{F4F3F9A8-3B65-4A67-83C7-E8937BBDF619}" type="pres">
      <dgm:prSet presAssocID="{87ED4900-EBB3-44B8-A17E-2D89612E215A}" presName="Name0" presStyleCnt="0">
        <dgm:presLayoutVars>
          <dgm:dir/>
          <dgm:resizeHandles val="exact"/>
        </dgm:presLayoutVars>
      </dgm:prSet>
      <dgm:spPr/>
    </dgm:pt>
    <dgm:pt modelId="{9A1F601A-C262-4E2A-AEF3-74AE2DF001C7}" type="pres">
      <dgm:prSet presAssocID="{3B69C058-1371-4953-9308-DA3D8BBFBB7C}" presName="compNode" presStyleCnt="0"/>
      <dgm:spPr/>
    </dgm:pt>
    <dgm:pt modelId="{31459F58-FE2F-4065-9286-2C1D0982D36B}" type="pres">
      <dgm:prSet presAssocID="{3B69C058-1371-4953-9308-DA3D8BBFBB7C}" presName="pictRect" presStyleLbl="node1" presStyleIdx="0" presStyleCnt="3"/>
      <dgm:spPr>
        <a:xfrm>
          <a:off x="1426" y="958531"/>
          <a:ext cx="2262794" cy="1559065"/>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25400" cap="flat" cmpd="sng" algn="ctr">
          <a:solidFill>
            <a:srgbClr val="FFFFFF">
              <a:hueOff val="0"/>
              <a:satOff val="0"/>
              <a:lumOff val="0"/>
              <a:alphaOff val="0"/>
            </a:srgbClr>
          </a:solidFill>
          <a:prstDash val="solid"/>
        </a:ln>
        <a:effectLst/>
      </dgm:spPr>
    </dgm:pt>
    <dgm:pt modelId="{7E935224-9137-4B75-AC25-FD2D274AE46C}" type="pres">
      <dgm:prSet presAssocID="{3B69C058-1371-4953-9308-DA3D8BBFBB7C}" presName="textRect" presStyleLbl="revTx" presStyleIdx="0" presStyleCnt="3">
        <dgm:presLayoutVars>
          <dgm:bulletEnabled val="1"/>
        </dgm:presLayoutVars>
      </dgm:prSet>
      <dgm:spPr/>
    </dgm:pt>
    <dgm:pt modelId="{F28FB659-22D6-447F-9685-BD47415987C3}" type="pres">
      <dgm:prSet presAssocID="{6D696C39-C990-4CB5-886A-86F15BD12DEB}" presName="sibTrans" presStyleLbl="sibTrans2D1" presStyleIdx="0" presStyleCnt="0"/>
      <dgm:spPr/>
    </dgm:pt>
    <dgm:pt modelId="{13A242F7-2078-464B-9B8A-E3631C65E0BD}" type="pres">
      <dgm:prSet presAssocID="{47C3B2CF-D195-4E7B-93CF-5619196DF460}" presName="compNode" presStyleCnt="0"/>
      <dgm:spPr/>
    </dgm:pt>
    <dgm:pt modelId="{7A467CE5-FD95-4DDD-8747-9A3CFABAFFEB}" type="pres">
      <dgm:prSet presAssocID="{47C3B2CF-D195-4E7B-93CF-5619196DF460}" presName="pictRect" presStyleLbl="node1" presStyleIdx="1" presStyleCnt="3"/>
      <dgm:spPr>
        <a:xfrm>
          <a:off x="2490595" y="958531"/>
          <a:ext cx="2262794" cy="1559065"/>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25400" cap="flat" cmpd="sng" algn="ctr">
          <a:solidFill>
            <a:srgbClr val="FFFFFF">
              <a:hueOff val="0"/>
              <a:satOff val="0"/>
              <a:lumOff val="0"/>
              <a:alphaOff val="0"/>
            </a:srgbClr>
          </a:solidFill>
          <a:prstDash val="solid"/>
        </a:ln>
        <a:effectLst/>
      </dgm:spPr>
    </dgm:pt>
    <dgm:pt modelId="{E3F5AE45-A4BB-4A49-A7FE-733169BA1D02}" type="pres">
      <dgm:prSet presAssocID="{47C3B2CF-D195-4E7B-93CF-5619196DF460}" presName="textRect" presStyleLbl="revTx" presStyleIdx="1" presStyleCnt="3">
        <dgm:presLayoutVars>
          <dgm:bulletEnabled val="1"/>
        </dgm:presLayoutVars>
      </dgm:prSet>
      <dgm:spPr/>
    </dgm:pt>
    <dgm:pt modelId="{5E9AAE13-9BD4-49B5-9AFB-B688CB91149E}" type="pres">
      <dgm:prSet presAssocID="{2EC3BA26-FC25-4E45-BE3B-BC0DD35A9C9D}" presName="sibTrans" presStyleLbl="sibTrans2D1" presStyleIdx="0" presStyleCnt="0"/>
      <dgm:spPr/>
    </dgm:pt>
    <dgm:pt modelId="{4A22DECF-E3C9-4C83-8D50-5CA1A1CF98F6}" type="pres">
      <dgm:prSet presAssocID="{2DCC771F-5DFE-4F48-9288-58E6C0424209}" presName="compNode" presStyleCnt="0"/>
      <dgm:spPr/>
    </dgm:pt>
    <dgm:pt modelId="{AF3932B7-845B-41D6-8EBD-CEF3CDAD9A0B}" type="pres">
      <dgm:prSet presAssocID="{2DCC771F-5DFE-4F48-9288-58E6C0424209}" presName="pictRect" presStyleLbl="node1" presStyleIdx="2" presStyleCnt="3"/>
      <dgm:spPr>
        <a:xfrm>
          <a:off x="4979764" y="958531"/>
          <a:ext cx="2262794" cy="1559065"/>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25400" cap="flat" cmpd="sng" algn="ctr">
          <a:solidFill>
            <a:srgbClr val="FFFFFF">
              <a:hueOff val="0"/>
              <a:satOff val="0"/>
              <a:lumOff val="0"/>
              <a:alphaOff val="0"/>
            </a:srgbClr>
          </a:solidFill>
          <a:prstDash val="solid"/>
        </a:ln>
        <a:effectLst/>
      </dgm:spPr>
    </dgm:pt>
    <dgm:pt modelId="{5E819981-100F-41D7-8282-3F11C9E0ACAF}" type="pres">
      <dgm:prSet presAssocID="{2DCC771F-5DFE-4F48-9288-58E6C0424209}" presName="textRect" presStyleLbl="revTx" presStyleIdx="2" presStyleCnt="3">
        <dgm:presLayoutVars>
          <dgm:bulletEnabled val="1"/>
        </dgm:presLayoutVars>
      </dgm:prSet>
      <dgm:spPr/>
    </dgm:pt>
  </dgm:ptLst>
  <dgm:cxnLst>
    <dgm:cxn modelId="{BD1AE109-A84F-4233-B54B-744C6F6405A0}" type="presOf" srcId="{6D696C39-C990-4CB5-886A-86F15BD12DEB}" destId="{F28FB659-22D6-447F-9685-BD47415987C3}" srcOrd="0" destOrd="0" presId="urn:microsoft.com/office/officeart/2005/8/layout/pList1"/>
    <dgm:cxn modelId="{D6DD8115-E1C5-4AF3-AA86-57968644E079}" type="presOf" srcId="{2DCC771F-5DFE-4F48-9288-58E6C0424209}" destId="{5E819981-100F-41D7-8282-3F11C9E0ACAF}" srcOrd="0" destOrd="0" presId="urn:microsoft.com/office/officeart/2005/8/layout/pList1"/>
    <dgm:cxn modelId="{58168916-B603-4289-8AF5-F08C87128F58}" type="presOf" srcId="{3B69C058-1371-4953-9308-DA3D8BBFBB7C}" destId="{7E935224-9137-4B75-AC25-FD2D274AE46C}" srcOrd="0" destOrd="0" presId="urn:microsoft.com/office/officeart/2005/8/layout/pList1"/>
    <dgm:cxn modelId="{81245043-F783-4B42-B8F4-69BBF11432AD}" srcId="{87ED4900-EBB3-44B8-A17E-2D89612E215A}" destId="{2DCC771F-5DFE-4F48-9288-58E6C0424209}" srcOrd="2" destOrd="0" parTransId="{E7BBB43D-D7A9-4040-B252-48988081C340}" sibTransId="{52A778A3-5616-4AAB-A0CB-FD975D6A7003}"/>
    <dgm:cxn modelId="{1A81138E-4CEE-4231-AB0B-023004C3C40C}" type="presOf" srcId="{87ED4900-EBB3-44B8-A17E-2D89612E215A}" destId="{F4F3F9A8-3B65-4A67-83C7-E8937BBDF619}" srcOrd="0" destOrd="0" presId="urn:microsoft.com/office/officeart/2005/8/layout/pList1"/>
    <dgm:cxn modelId="{59F60896-9B5A-4B8F-8929-7354E3A616C2}" srcId="{87ED4900-EBB3-44B8-A17E-2D89612E215A}" destId="{47C3B2CF-D195-4E7B-93CF-5619196DF460}" srcOrd="1" destOrd="0" parTransId="{2047586B-514E-47CA-BB6A-EFA4B4950B4C}" sibTransId="{2EC3BA26-FC25-4E45-BE3B-BC0DD35A9C9D}"/>
    <dgm:cxn modelId="{A563BDA7-F9C2-4345-B122-62B589794346}" type="presOf" srcId="{47C3B2CF-D195-4E7B-93CF-5619196DF460}" destId="{E3F5AE45-A4BB-4A49-A7FE-733169BA1D02}" srcOrd="0" destOrd="0" presId="urn:microsoft.com/office/officeart/2005/8/layout/pList1"/>
    <dgm:cxn modelId="{721F0BB5-86DC-4C9E-97D4-8738A8EFA3BD}" type="presOf" srcId="{2EC3BA26-FC25-4E45-BE3B-BC0DD35A9C9D}" destId="{5E9AAE13-9BD4-49B5-9AFB-B688CB91149E}" srcOrd="0" destOrd="0" presId="urn:microsoft.com/office/officeart/2005/8/layout/pList1"/>
    <dgm:cxn modelId="{A12B37C3-4CAE-4CFE-8645-2D1CD0A66857}" srcId="{87ED4900-EBB3-44B8-A17E-2D89612E215A}" destId="{3B69C058-1371-4953-9308-DA3D8BBFBB7C}" srcOrd="0" destOrd="0" parTransId="{A6BEC0CD-E1AC-4D42-B5EC-79CCFB0BD217}" sibTransId="{6D696C39-C990-4CB5-886A-86F15BD12DEB}"/>
    <dgm:cxn modelId="{CEB20640-0C43-47B5-A438-E190F4F9199B}" type="presParOf" srcId="{F4F3F9A8-3B65-4A67-83C7-E8937BBDF619}" destId="{9A1F601A-C262-4E2A-AEF3-74AE2DF001C7}" srcOrd="0" destOrd="0" presId="urn:microsoft.com/office/officeart/2005/8/layout/pList1"/>
    <dgm:cxn modelId="{D90C991A-C556-49F6-BD5D-5FC99C926A87}" type="presParOf" srcId="{9A1F601A-C262-4E2A-AEF3-74AE2DF001C7}" destId="{31459F58-FE2F-4065-9286-2C1D0982D36B}" srcOrd="0" destOrd="0" presId="urn:microsoft.com/office/officeart/2005/8/layout/pList1"/>
    <dgm:cxn modelId="{A560BD92-20D8-4E49-BBFF-A81D5B57ECA1}" type="presParOf" srcId="{9A1F601A-C262-4E2A-AEF3-74AE2DF001C7}" destId="{7E935224-9137-4B75-AC25-FD2D274AE46C}" srcOrd="1" destOrd="0" presId="urn:microsoft.com/office/officeart/2005/8/layout/pList1"/>
    <dgm:cxn modelId="{29E52073-6F54-44E3-9A7F-D24E20FCEA4F}" type="presParOf" srcId="{F4F3F9A8-3B65-4A67-83C7-E8937BBDF619}" destId="{F28FB659-22D6-447F-9685-BD47415987C3}" srcOrd="1" destOrd="0" presId="urn:microsoft.com/office/officeart/2005/8/layout/pList1"/>
    <dgm:cxn modelId="{A40A8F6D-638F-4F13-8CE2-CF9B6D320568}" type="presParOf" srcId="{F4F3F9A8-3B65-4A67-83C7-E8937BBDF619}" destId="{13A242F7-2078-464B-9B8A-E3631C65E0BD}" srcOrd="2" destOrd="0" presId="urn:microsoft.com/office/officeart/2005/8/layout/pList1"/>
    <dgm:cxn modelId="{829637BC-0484-4CF1-BCDA-7D0B421C3F9B}" type="presParOf" srcId="{13A242F7-2078-464B-9B8A-E3631C65E0BD}" destId="{7A467CE5-FD95-4DDD-8747-9A3CFABAFFEB}" srcOrd="0" destOrd="0" presId="urn:microsoft.com/office/officeart/2005/8/layout/pList1"/>
    <dgm:cxn modelId="{AE669C91-0D28-4443-B03A-81F7BB48E3F2}" type="presParOf" srcId="{13A242F7-2078-464B-9B8A-E3631C65E0BD}" destId="{E3F5AE45-A4BB-4A49-A7FE-733169BA1D02}" srcOrd="1" destOrd="0" presId="urn:microsoft.com/office/officeart/2005/8/layout/pList1"/>
    <dgm:cxn modelId="{E95C330A-D79A-4084-84DC-ECE4AF5768AB}" type="presParOf" srcId="{F4F3F9A8-3B65-4A67-83C7-E8937BBDF619}" destId="{5E9AAE13-9BD4-49B5-9AFB-B688CB91149E}" srcOrd="3" destOrd="0" presId="urn:microsoft.com/office/officeart/2005/8/layout/pList1"/>
    <dgm:cxn modelId="{5D7D4AF5-427B-43C7-96E0-1F154BDB263F}" type="presParOf" srcId="{F4F3F9A8-3B65-4A67-83C7-E8937BBDF619}" destId="{4A22DECF-E3C9-4C83-8D50-5CA1A1CF98F6}" srcOrd="4" destOrd="0" presId="urn:microsoft.com/office/officeart/2005/8/layout/pList1"/>
    <dgm:cxn modelId="{13CC0F4F-FFD5-4B6D-A1AF-95B5959DF59B}" type="presParOf" srcId="{4A22DECF-E3C9-4C83-8D50-5CA1A1CF98F6}" destId="{AF3932B7-845B-41D6-8EBD-CEF3CDAD9A0B}" srcOrd="0" destOrd="0" presId="urn:microsoft.com/office/officeart/2005/8/layout/pList1"/>
    <dgm:cxn modelId="{92687A76-E802-4951-9E55-1DEECCCE2657}" type="presParOf" srcId="{4A22DECF-E3C9-4C83-8D50-5CA1A1CF98F6}" destId="{5E819981-100F-41D7-8282-3F11C9E0ACAF}"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586A00-3CE6-4E85-B1F5-BD09793B7677}">
      <dsp:nvSpPr>
        <dsp:cNvPr id="0" name=""/>
        <dsp:cNvSpPr/>
      </dsp:nvSpPr>
      <dsp:spPr>
        <a:xfrm rot="10800000">
          <a:off x="1993573" y="2093"/>
          <a:ext cx="6992874" cy="928843"/>
        </a:xfrm>
        <a:prstGeom prst="homePlate">
          <a:avLst/>
        </a:prstGeom>
        <a:solidFill>
          <a:srgbClr val="00B0F0">
            <a:alpha val="90000"/>
          </a:srgb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594"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Hand Hygiene</a:t>
          </a:r>
        </a:p>
      </dsp:txBody>
      <dsp:txXfrm rot="10800000">
        <a:off x="2225784" y="2093"/>
        <a:ext cx="6760663" cy="928843"/>
      </dsp:txXfrm>
    </dsp:sp>
    <dsp:sp modelId="{16B1ED83-E8A4-4C50-8059-6A4F9EE722FF}">
      <dsp:nvSpPr>
        <dsp:cNvPr id="0" name=""/>
        <dsp:cNvSpPr/>
      </dsp:nvSpPr>
      <dsp:spPr>
        <a:xfrm>
          <a:off x="1529152" y="2093"/>
          <a:ext cx="928843" cy="92884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7BB36A-6023-4D43-A971-0F91A7F005F3}">
      <dsp:nvSpPr>
        <dsp:cNvPr id="0" name=""/>
        <dsp:cNvSpPr/>
      </dsp:nvSpPr>
      <dsp:spPr>
        <a:xfrm rot="10800000">
          <a:off x="1993573" y="1208204"/>
          <a:ext cx="6992874" cy="928843"/>
        </a:xfrm>
        <a:prstGeom prst="homePlate">
          <a:avLst/>
        </a:prstGeom>
        <a:solidFill>
          <a:srgbClr val="00B0F0">
            <a:alpha val="82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594"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Proper use of Personal Protective Equipment</a:t>
          </a:r>
        </a:p>
      </dsp:txBody>
      <dsp:txXfrm rot="10800000">
        <a:off x="2225784" y="1208204"/>
        <a:ext cx="6760663" cy="928843"/>
      </dsp:txXfrm>
    </dsp:sp>
    <dsp:sp modelId="{4E2086E0-9857-459A-8BA4-B32EBF497B6F}">
      <dsp:nvSpPr>
        <dsp:cNvPr id="0" name=""/>
        <dsp:cNvSpPr/>
      </dsp:nvSpPr>
      <dsp:spPr>
        <a:xfrm>
          <a:off x="1529152" y="1208204"/>
          <a:ext cx="928843" cy="92884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84B122-4A6D-4AEB-8081-759FE2EB66BF}">
      <dsp:nvSpPr>
        <dsp:cNvPr id="0" name=""/>
        <dsp:cNvSpPr/>
      </dsp:nvSpPr>
      <dsp:spPr>
        <a:xfrm rot="10800000">
          <a:off x="1993573" y="2414314"/>
          <a:ext cx="6992874" cy="928843"/>
        </a:xfrm>
        <a:prstGeom prst="homePlate">
          <a:avLst/>
        </a:prstGeom>
        <a:solidFill>
          <a:srgbClr val="00B0F0">
            <a:alpha val="66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594"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 Blood borne pathogens standard</a:t>
          </a:r>
        </a:p>
      </dsp:txBody>
      <dsp:txXfrm rot="10800000">
        <a:off x="2225784" y="2414314"/>
        <a:ext cx="6760663" cy="928843"/>
      </dsp:txXfrm>
    </dsp:sp>
    <dsp:sp modelId="{B42A2E4A-2E53-4DD3-A83D-F8567C8C6555}">
      <dsp:nvSpPr>
        <dsp:cNvPr id="0" name=""/>
        <dsp:cNvSpPr/>
      </dsp:nvSpPr>
      <dsp:spPr>
        <a:xfrm>
          <a:off x="1529152" y="2414314"/>
          <a:ext cx="928843" cy="92884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9F4E7B-14DD-4153-A719-806823E5628B}">
      <dsp:nvSpPr>
        <dsp:cNvPr id="0" name=""/>
        <dsp:cNvSpPr/>
      </dsp:nvSpPr>
      <dsp:spPr>
        <a:xfrm rot="10800000">
          <a:off x="1993573" y="3620425"/>
          <a:ext cx="6992874" cy="928843"/>
        </a:xfrm>
        <a:prstGeom prst="homePlate">
          <a:avLst/>
        </a:prstGeom>
        <a:solidFill>
          <a:srgbClr val="00B0F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594"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Disinfection of  environmental surfaces and patient-care equipment</a:t>
          </a:r>
        </a:p>
      </dsp:txBody>
      <dsp:txXfrm rot="10800000">
        <a:off x="2225784" y="3620425"/>
        <a:ext cx="6760663" cy="928843"/>
      </dsp:txXfrm>
    </dsp:sp>
    <dsp:sp modelId="{DC3C4C28-3D76-4939-BFE8-88CE598707E4}">
      <dsp:nvSpPr>
        <dsp:cNvPr id="0" name=""/>
        <dsp:cNvSpPr/>
      </dsp:nvSpPr>
      <dsp:spPr>
        <a:xfrm>
          <a:off x="1529152" y="3620425"/>
          <a:ext cx="928843" cy="928843"/>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4000" r="-5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59F58-FE2F-4065-9286-2C1D0982D36B}">
      <dsp:nvSpPr>
        <dsp:cNvPr id="0" name=""/>
        <dsp:cNvSpPr/>
      </dsp:nvSpPr>
      <dsp:spPr>
        <a:xfrm>
          <a:off x="1904" y="477985"/>
          <a:ext cx="3021593" cy="2081877"/>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935224-9137-4B75-AC25-FD2D274AE46C}">
      <dsp:nvSpPr>
        <dsp:cNvPr id="0" name=""/>
        <dsp:cNvSpPr/>
      </dsp:nvSpPr>
      <dsp:spPr>
        <a:xfrm>
          <a:off x="1904" y="2559863"/>
          <a:ext cx="3021593" cy="1121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0" numCol="1" spcCol="1270" anchor="t" anchorCtr="0">
          <a:noAutofit/>
        </a:bodyPr>
        <a:lstStyle/>
        <a:p>
          <a:pPr marL="0" lvl="0" indent="0" algn="ctr" defTabSz="1289050">
            <a:lnSpc>
              <a:spcPct val="90000"/>
            </a:lnSpc>
            <a:spcBef>
              <a:spcPct val="0"/>
            </a:spcBef>
            <a:spcAft>
              <a:spcPct val="35000"/>
            </a:spcAft>
            <a:buNone/>
          </a:pPr>
          <a:r>
            <a:rPr lang="en-US" sz="2900" kern="1200" dirty="0">
              <a:solidFill>
                <a:srgbClr val="000000">
                  <a:hueOff val="0"/>
                  <a:satOff val="0"/>
                  <a:lumOff val="0"/>
                  <a:alphaOff val="0"/>
                </a:srgbClr>
              </a:solidFill>
              <a:latin typeface="Arial"/>
              <a:ea typeface="+mn-ea"/>
              <a:cs typeface="+mn-cs"/>
            </a:rPr>
            <a:t>Sharps Containers</a:t>
          </a:r>
        </a:p>
      </dsp:txBody>
      <dsp:txXfrm>
        <a:off x="1904" y="2559863"/>
        <a:ext cx="3021593" cy="1121011"/>
      </dsp:txXfrm>
    </dsp:sp>
    <dsp:sp modelId="{7A467CE5-FD95-4DDD-8747-9A3CFABAFFEB}">
      <dsp:nvSpPr>
        <dsp:cNvPr id="0" name=""/>
        <dsp:cNvSpPr/>
      </dsp:nvSpPr>
      <dsp:spPr>
        <a:xfrm>
          <a:off x="3325784" y="477985"/>
          <a:ext cx="3021593" cy="2081877"/>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F5AE45-A4BB-4A49-A7FE-733169BA1D02}">
      <dsp:nvSpPr>
        <dsp:cNvPr id="0" name=""/>
        <dsp:cNvSpPr/>
      </dsp:nvSpPr>
      <dsp:spPr>
        <a:xfrm>
          <a:off x="3325784" y="2559863"/>
          <a:ext cx="3021593" cy="1121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0" numCol="1" spcCol="1270" anchor="t" anchorCtr="0">
          <a:noAutofit/>
        </a:bodyPr>
        <a:lstStyle/>
        <a:p>
          <a:pPr marL="0" lvl="0" indent="0" algn="ctr" defTabSz="1289050">
            <a:lnSpc>
              <a:spcPct val="90000"/>
            </a:lnSpc>
            <a:spcBef>
              <a:spcPct val="0"/>
            </a:spcBef>
            <a:spcAft>
              <a:spcPct val="35000"/>
            </a:spcAft>
            <a:buNone/>
          </a:pPr>
          <a:r>
            <a:rPr lang="en-US" sz="2900" kern="1200" dirty="0">
              <a:solidFill>
                <a:srgbClr val="000000">
                  <a:hueOff val="0"/>
                  <a:satOff val="0"/>
                  <a:lumOff val="0"/>
                  <a:alphaOff val="0"/>
                </a:srgbClr>
              </a:solidFill>
              <a:latin typeface="Arial"/>
              <a:ea typeface="+mn-ea"/>
              <a:cs typeface="+mn-cs"/>
            </a:rPr>
            <a:t>Safety needles (self-sheathing)</a:t>
          </a:r>
        </a:p>
      </dsp:txBody>
      <dsp:txXfrm>
        <a:off x="3325784" y="2559863"/>
        <a:ext cx="3021593" cy="1121011"/>
      </dsp:txXfrm>
    </dsp:sp>
    <dsp:sp modelId="{AF3932B7-845B-41D6-8EBD-CEF3CDAD9A0B}">
      <dsp:nvSpPr>
        <dsp:cNvPr id="0" name=""/>
        <dsp:cNvSpPr/>
      </dsp:nvSpPr>
      <dsp:spPr>
        <a:xfrm>
          <a:off x="6649664" y="477985"/>
          <a:ext cx="3021593" cy="2081877"/>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819981-100F-41D7-8282-3F11C9E0ACAF}">
      <dsp:nvSpPr>
        <dsp:cNvPr id="0" name=""/>
        <dsp:cNvSpPr/>
      </dsp:nvSpPr>
      <dsp:spPr>
        <a:xfrm>
          <a:off x="6649664" y="2559863"/>
          <a:ext cx="3021593" cy="1121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0" numCol="1" spcCol="1270" anchor="t" anchorCtr="0">
          <a:noAutofit/>
        </a:bodyPr>
        <a:lstStyle/>
        <a:p>
          <a:pPr marL="0" lvl="0" indent="0" algn="ctr" defTabSz="1289050">
            <a:lnSpc>
              <a:spcPct val="90000"/>
            </a:lnSpc>
            <a:spcBef>
              <a:spcPct val="0"/>
            </a:spcBef>
            <a:spcAft>
              <a:spcPct val="35000"/>
            </a:spcAft>
            <a:buNone/>
          </a:pPr>
          <a:r>
            <a:rPr lang="en-US" sz="2900" kern="1200" dirty="0">
              <a:solidFill>
                <a:srgbClr val="000000">
                  <a:hueOff val="0"/>
                  <a:satOff val="0"/>
                  <a:lumOff val="0"/>
                  <a:alphaOff val="0"/>
                </a:srgbClr>
              </a:solidFill>
              <a:latin typeface="Arial"/>
              <a:ea typeface="+mn-ea"/>
              <a:cs typeface="+mn-cs"/>
            </a:rPr>
            <a:t>Needle-less IV system</a:t>
          </a:r>
        </a:p>
      </dsp:txBody>
      <dsp:txXfrm>
        <a:off x="6649664" y="2559863"/>
        <a:ext cx="3021593" cy="1121011"/>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7FDF876A-F2C3-4FC9-870A-0ED85EBF907E}" type="datetimeFigureOut">
              <a:rPr lang="en-US" smtClean="0"/>
              <a:t>8/10/2023</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5CFAA522-0929-4C49-B7F8-9ADAC859C48C}" type="slidenum">
              <a:rPr lang="en-US" smtClean="0"/>
              <a:t>‹#›</a:t>
            </a:fld>
            <a:endParaRPr lang="en-US"/>
          </a:p>
        </p:txBody>
      </p:sp>
    </p:spTree>
    <p:extLst>
      <p:ext uri="{BB962C8B-B14F-4D97-AF65-F5344CB8AC3E}">
        <p14:creationId xmlns:p14="http://schemas.microsoft.com/office/powerpoint/2010/main" val="2719349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25CC5D-6E47-411E-BFEE-C50729AF26C4}" type="slidenum">
              <a:rPr lang="it-IT"/>
              <a:pPr/>
              <a:t>11</a:t>
            </a:fld>
            <a:endParaRPr lang="it-IT"/>
          </a:p>
        </p:txBody>
      </p:sp>
      <p:sp>
        <p:nvSpPr>
          <p:cNvPr id="875522" name="Rectangle 2"/>
          <p:cNvSpPr>
            <a:spLocks noGrp="1" noRot="1" noChangeAspect="1" noChangeArrowheads="1" noTextEdit="1"/>
          </p:cNvSpPr>
          <p:nvPr>
            <p:ph type="sldImg"/>
          </p:nvPr>
        </p:nvSpPr>
        <p:spPr>
          <a:ln/>
        </p:spPr>
      </p:sp>
      <p:sp>
        <p:nvSpPr>
          <p:cNvPr id="875523" name="Rectangle 3"/>
          <p:cNvSpPr>
            <a:spLocks noGrp="1" noChangeArrowheads="1"/>
          </p:cNvSpPr>
          <p:nvPr>
            <p:ph type="body" idx="1"/>
          </p:nvPr>
        </p:nvSpPr>
        <p:spPr/>
        <p:txBody>
          <a:bodyPr/>
          <a:lstStyle/>
          <a:p>
            <a:r>
              <a:rPr lang="en-GB"/>
              <a:t>Central nervous system depressants</a:t>
            </a:r>
            <a:endParaRPr lang="en-US"/>
          </a:p>
        </p:txBody>
      </p:sp>
    </p:spTree>
    <p:extLst>
      <p:ext uri="{BB962C8B-B14F-4D97-AF65-F5344CB8AC3E}">
        <p14:creationId xmlns:p14="http://schemas.microsoft.com/office/powerpoint/2010/main" val="304834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51494" indent="-289036" eaLnBrk="0" hangingPunct="0">
              <a:defRPr>
                <a:solidFill>
                  <a:schemeClr val="tx1"/>
                </a:solidFill>
                <a:latin typeface="Arial" pitchFamily="34" charset="0"/>
                <a:cs typeface="Arial" pitchFamily="34" charset="0"/>
              </a:defRPr>
            </a:lvl2pPr>
            <a:lvl3pPr marL="1156145" indent="-231229" eaLnBrk="0" hangingPunct="0">
              <a:defRPr>
                <a:solidFill>
                  <a:schemeClr val="tx1"/>
                </a:solidFill>
                <a:latin typeface="Arial" pitchFamily="34" charset="0"/>
                <a:cs typeface="Arial" pitchFamily="34" charset="0"/>
              </a:defRPr>
            </a:lvl3pPr>
            <a:lvl4pPr marL="1618602" indent="-231229" eaLnBrk="0" hangingPunct="0">
              <a:defRPr>
                <a:solidFill>
                  <a:schemeClr val="tx1"/>
                </a:solidFill>
                <a:latin typeface="Arial" pitchFamily="34" charset="0"/>
                <a:cs typeface="Arial" pitchFamily="34" charset="0"/>
              </a:defRPr>
            </a:lvl4pPr>
            <a:lvl5pPr marL="2081060" indent="-231229" eaLnBrk="0" hangingPunct="0">
              <a:defRPr>
                <a:solidFill>
                  <a:schemeClr val="tx1"/>
                </a:solidFill>
                <a:latin typeface="Arial" pitchFamily="34" charset="0"/>
                <a:cs typeface="Arial" pitchFamily="34" charset="0"/>
              </a:defRPr>
            </a:lvl5pPr>
            <a:lvl6pPr marL="2543518" indent="-231229" eaLnBrk="0" fontAlgn="base" hangingPunct="0">
              <a:spcBef>
                <a:spcPct val="0"/>
              </a:spcBef>
              <a:spcAft>
                <a:spcPct val="0"/>
              </a:spcAft>
              <a:defRPr>
                <a:solidFill>
                  <a:schemeClr val="tx1"/>
                </a:solidFill>
                <a:latin typeface="Arial" pitchFamily="34" charset="0"/>
                <a:cs typeface="Arial" pitchFamily="34" charset="0"/>
              </a:defRPr>
            </a:lvl6pPr>
            <a:lvl7pPr marL="3005976" indent="-231229" eaLnBrk="0" fontAlgn="base" hangingPunct="0">
              <a:spcBef>
                <a:spcPct val="0"/>
              </a:spcBef>
              <a:spcAft>
                <a:spcPct val="0"/>
              </a:spcAft>
              <a:defRPr>
                <a:solidFill>
                  <a:schemeClr val="tx1"/>
                </a:solidFill>
                <a:latin typeface="Arial" pitchFamily="34" charset="0"/>
                <a:cs typeface="Arial" pitchFamily="34" charset="0"/>
              </a:defRPr>
            </a:lvl7pPr>
            <a:lvl8pPr marL="3468434" indent="-231229" eaLnBrk="0" fontAlgn="base" hangingPunct="0">
              <a:spcBef>
                <a:spcPct val="0"/>
              </a:spcBef>
              <a:spcAft>
                <a:spcPct val="0"/>
              </a:spcAft>
              <a:defRPr>
                <a:solidFill>
                  <a:schemeClr val="tx1"/>
                </a:solidFill>
                <a:latin typeface="Arial" pitchFamily="34" charset="0"/>
                <a:cs typeface="Arial" pitchFamily="34" charset="0"/>
              </a:defRPr>
            </a:lvl8pPr>
            <a:lvl9pPr marL="3930891" indent="-231229"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86820A4-7044-47C4-BADF-ACAA7948E94C}" type="slidenum">
              <a:rPr lang="en-US"/>
              <a:pPr eaLnBrk="1" hangingPunct="1"/>
              <a:t>12</a:t>
            </a:fld>
            <a:endParaRPr lang="en-US"/>
          </a:p>
        </p:txBody>
      </p:sp>
      <p:sp>
        <p:nvSpPr>
          <p:cNvPr id="50179" name="Rectangle 2"/>
          <p:cNvSpPr>
            <a:spLocks noGrp="1" noRot="1" noChangeAspect="1" noChangeArrowheads="1" noTextEdit="1"/>
          </p:cNvSpPr>
          <p:nvPr>
            <p:ph type="sldImg"/>
          </p:nvPr>
        </p:nvSpPr>
        <p:spPr>
          <a:xfrm>
            <a:off x="395288" y="692150"/>
            <a:ext cx="6159500" cy="3463925"/>
          </a:xfrm>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Arial" pitchFamily="34" charset="0"/>
                <a:cs typeface="Arial" pitchFamily="34" charset="0"/>
              </a:rPr>
              <a:t>Patients' Experiences</a:t>
            </a:r>
          </a:p>
          <a:p>
            <a:pPr eaLnBrk="1" hangingPunct="1"/>
            <a:r>
              <a:rPr lang="en-US" dirty="0">
                <a:latin typeface="Arial" pitchFamily="34" charset="0"/>
                <a:cs typeface="Arial" pitchFamily="34" charset="0"/>
              </a:rPr>
              <a:t>What if someone you know needs healthcare treatment at some time? How will you feel about the risk of HCAI? Imagine if these patients were your loved ones:</a:t>
            </a:r>
          </a:p>
          <a:p>
            <a:pPr eaLnBrk="1" hangingPunct="1"/>
            <a:endParaRPr lang="en-US" dirty="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19666">
              <a:defRPr>
                <a:solidFill>
                  <a:schemeClr val="tx1"/>
                </a:solidFill>
                <a:latin typeface="Arial" panose="020B0604020202020204" pitchFamily="34" charset="0"/>
              </a:defRPr>
            </a:lvl1pPr>
            <a:lvl2pPr marL="745933" indent="-286897" defTabSz="919666">
              <a:defRPr>
                <a:solidFill>
                  <a:schemeClr val="tx1"/>
                </a:solidFill>
                <a:latin typeface="Arial" panose="020B0604020202020204" pitchFamily="34" charset="0"/>
              </a:defRPr>
            </a:lvl2pPr>
            <a:lvl3pPr marL="1147589" indent="-229517" defTabSz="919666">
              <a:defRPr>
                <a:solidFill>
                  <a:schemeClr val="tx1"/>
                </a:solidFill>
                <a:latin typeface="Arial" panose="020B0604020202020204" pitchFamily="34" charset="0"/>
              </a:defRPr>
            </a:lvl3pPr>
            <a:lvl4pPr marL="1606625" indent="-229517" defTabSz="919666">
              <a:defRPr>
                <a:solidFill>
                  <a:schemeClr val="tx1"/>
                </a:solidFill>
                <a:latin typeface="Arial" panose="020B0604020202020204" pitchFamily="34" charset="0"/>
              </a:defRPr>
            </a:lvl4pPr>
            <a:lvl5pPr marL="2065660" indent="-229517" defTabSz="919666">
              <a:defRPr>
                <a:solidFill>
                  <a:schemeClr val="tx1"/>
                </a:solidFill>
                <a:latin typeface="Arial" panose="020B0604020202020204" pitchFamily="34" charset="0"/>
              </a:defRPr>
            </a:lvl5pPr>
            <a:lvl6pPr marL="2524696" indent="-229517" defTabSz="919666" eaLnBrk="0" fontAlgn="base" hangingPunct="0">
              <a:spcBef>
                <a:spcPct val="0"/>
              </a:spcBef>
              <a:spcAft>
                <a:spcPct val="0"/>
              </a:spcAft>
              <a:defRPr>
                <a:solidFill>
                  <a:schemeClr val="tx1"/>
                </a:solidFill>
                <a:latin typeface="Arial" panose="020B0604020202020204" pitchFamily="34" charset="0"/>
              </a:defRPr>
            </a:lvl6pPr>
            <a:lvl7pPr marL="2983732" indent="-229517" defTabSz="919666" eaLnBrk="0" fontAlgn="base" hangingPunct="0">
              <a:spcBef>
                <a:spcPct val="0"/>
              </a:spcBef>
              <a:spcAft>
                <a:spcPct val="0"/>
              </a:spcAft>
              <a:defRPr>
                <a:solidFill>
                  <a:schemeClr val="tx1"/>
                </a:solidFill>
                <a:latin typeface="Arial" panose="020B0604020202020204" pitchFamily="34" charset="0"/>
              </a:defRPr>
            </a:lvl7pPr>
            <a:lvl8pPr marL="3442767" indent="-229517" defTabSz="919666" eaLnBrk="0" fontAlgn="base" hangingPunct="0">
              <a:spcBef>
                <a:spcPct val="0"/>
              </a:spcBef>
              <a:spcAft>
                <a:spcPct val="0"/>
              </a:spcAft>
              <a:defRPr>
                <a:solidFill>
                  <a:schemeClr val="tx1"/>
                </a:solidFill>
                <a:latin typeface="Arial" panose="020B0604020202020204" pitchFamily="34" charset="0"/>
              </a:defRPr>
            </a:lvl8pPr>
            <a:lvl9pPr marL="3901803" indent="-229517" defTabSz="919666" eaLnBrk="0" fontAlgn="base" hangingPunct="0">
              <a:spcBef>
                <a:spcPct val="0"/>
              </a:spcBef>
              <a:spcAft>
                <a:spcPct val="0"/>
              </a:spcAft>
              <a:defRPr>
                <a:solidFill>
                  <a:schemeClr val="tx1"/>
                </a:solidFill>
                <a:latin typeface="Arial" panose="020B0604020202020204" pitchFamily="34" charset="0"/>
              </a:defRPr>
            </a:lvl9pPr>
          </a:lstStyle>
          <a:p>
            <a:fld id="{999DE4D3-F26E-49C4-B6AA-31DE7A5BCC38}" type="slidenum">
              <a:rPr lang="it-IT" altLang="en-US" smtClean="0"/>
              <a:pPr/>
              <a:t>15</a:t>
            </a:fld>
            <a:endParaRPr lang="it-IT" alt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GB" altLang="zh-CN"/>
              <a:t>In 1847, Semmelweiss was appointed as a house officer in one of the two obstetric clinics located at the University of Vienna General Hospital. He observed that maternal mortality rates, mostly due to puerperal fever, were substantially higher in one clinic (first) compared to the other (second) (16% vs 7%). He also noted that physicians and medical students often went directly to the delivery suite after performing autopsies and had a disagreeable odor on their hands despite handwashing with soap and water before entering the clinic. He hypothesized therefore that “cadaverous particles” were transmitted via the hands of students and physicians and caused the puerperal fever. As a consequence, Semmelweis recommended that hands be scrubbed in a chlorinated lime solution before every patient contact and particularly after leaving the autopsy room. Following the implementation of this measure, the mortality rate dropped dramatically to 3% in the clinic most affected (first).</a:t>
            </a:r>
            <a:endParaRPr lang="en-US" altLang="en-US"/>
          </a:p>
        </p:txBody>
      </p:sp>
    </p:spTree>
    <p:extLst>
      <p:ext uri="{BB962C8B-B14F-4D97-AF65-F5344CB8AC3E}">
        <p14:creationId xmlns:p14="http://schemas.microsoft.com/office/powerpoint/2010/main" val="35638908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337DF2CF-1C67-434F-B230-17B3EF386F06}"/>
              </a:ext>
            </a:extLst>
          </p:cNvPr>
          <p:cNvPicPr>
            <a:picLocks noChangeAspect="1"/>
          </p:cNvPicPr>
          <p:nvPr userDrawn="1"/>
        </p:nvPicPr>
        <p:blipFill>
          <a:blip r:embed="rId2"/>
          <a:stretch>
            <a:fillRect/>
          </a:stretch>
        </p:blipFill>
        <p:spPr>
          <a:xfrm>
            <a:off x="4225752" y="1330325"/>
            <a:ext cx="3740496" cy="4197350"/>
          </a:xfrm>
          <a:prstGeom prst="rect">
            <a:avLst/>
          </a:prstGeom>
        </p:spPr>
      </p:pic>
      <p:sp>
        <p:nvSpPr>
          <p:cNvPr id="4" name="Title 1">
            <a:extLst>
              <a:ext uri="{FF2B5EF4-FFF2-40B4-BE49-F238E27FC236}">
                <a16:creationId xmlns:a16="http://schemas.microsoft.com/office/drawing/2014/main" id="{53E06B00-72A4-2E4D-A2D1-5F3C208EAB41}"/>
              </a:ext>
            </a:extLst>
          </p:cNvPr>
          <p:cNvSpPr>
            <a:spLocks noGrp="1"/>
          </p:cNvSpPr>
          <p:nvPr>
            <p:ph type="title"/>
          </p:nvPr>
        </p:nvSpPr>
        <p:spPr>
          <a:xfrm>
            <a:off x="1188647" y="1000671"/>
            <a:ext cx="10515600" cy="2852737"/>
          </a:xfrm>
        </p:spPr>
        <p:txBody>
          <a:bodyPr anchor="b"/>
          <a:lstStyle>
            <a:lvl1pPr>
              <a:defRPr sz="3200">
                <a:solidFill>
                  <a:srgbClr val="0C6EB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Text Placeholder 2">
            <a:extLst>
              <a:ext uri="{FF2B5EF4-FFF2-40B4-BE49-F238E27FC236}">
                <a16:creationId xmlns:a16="http://schemas.microsoft.com/office/drawing/2014/main" id="{8C02A2C8-308E-AD40-8E24-482EBC3182A6}"/>
              </a:ext>
            </a:extLst>
          </p:cNvPr>
          <p:cNvSpPr>
            <a:spLocks noGrp="1"/>
          </p:cNvSpPr>
          <p:nvPr>
            <p:ph type="body" idx="1"/>
          </p:nvPr>
        </p:nvSpPr>
        <p:spPr>
          <a:xfrm>
            <a:off x="1188647" y="4280783"/>
            <a:ext cx="10515600" cy="1500187"/>
          </a:xfrm>
        </p:spPr>
        <p:txBody>
          <a:bodyPr/>
          <a:lstStyle>
            <a:lvl1pPr marL="0" indent="0">
              <a:buNone/>
              <a:defRPr sz="2000">
                <a:solidFill>
                  <a:srgbClr val="0C6EB0"/>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D4C26461-39BF-4245-8464-482BB2F66143}"/>
              </a:ext>
            </a:extLst>
          </p:cNvPr>
          <p:cNvSpPr>
            <a:spLocks noGrp="1"/>
          </p:cNvSpPr>
          <p:nvPr>
            <p:ph type="sldNum" sz="quarter" idx="12"/>
          </p:nvPr>
        </p:nvSpPr>
        <p:spPr>
          <a:xfrm>
            <a:off x="9159683" y="276101"/>
            <a:ext cx="2743200" cy="365125"/>
          </a:xfrm>
        </p:spPr>
        <p:txBody>
          <a:bodyPr/>
          <a:lstStyle/>
          <a:p>
            <a:fld id="{7958B5F6-74EF-E74D-9C7D-4F446EB15EA8}" type="slidenum">
              <a:rPr lang="en-US" smtClean="0"/>
              <a:t>‹#›</a:t>
            </a:fld>
            <a:endParaRPr lang="en-US"/>
          </a:p>
        </p:txBody>
      </p:sp>
      <p:pic>
        <p:nvPicPr>
          <p:cNvPr id="7" name="Picture 6" descr="A picture containing text&#10;&#10;Description automatically generated">
            <a:extLst>
              <a:ext uri="{FF2B5EF4-FFF2-40B4-BE49-F238E27FC236}">
                <a16:creationId xmlns:a16="http://schemas.microsoft.com/office/drawing/2014/main" id="{06B992F8-301F-A548-B14F-A1DB864E496E}"/>
              </a:ext>
            </a:extLst>
          </p:cNvPr>
          <p:cNvPicPr>
            <a:picLocks noChangeAspect="1"/>
          </p:cNvPicPr>
          <p:nvPr userDrawn="1"/>
        </p:nvPicPr>
        <p:blipFill>
          <a:blip r:embed="rId3"/>
          <a:stretch>
            <a:fillRect/>
          </a:stretch>
        </p:blipFill>
        <p:spPr>
          <a:xfrm>
            <a:off x="1281635" y="1093608"/>
            <a:ext cx="4447833" cy="1667124"/>
          </a:xfrm>
          <a:prstGeom prst="rect">
            <a:avLst/>
          </a:prstGeom>
        </p:spPr>
      </p:pic>
      <p:pic>
        <p:nvPicPr>
          <p:cNvPr id="8" name="Picture 7">
            <a:extLst>
              <a:ext uri="{FF2B5EF4-FFF2-40B4-BE49-F238E27FC236}">
                <a16:creationId xmlns:a16="http://schemas.microsoft.com/office/drawing/2014/main" id="{C1988118-64E7-3943-9435-1C14B07B2887}"/>
              </a:ext>
            </a:extLst>
          </p:cNvPr>
          <p:cNvPicPr>
            <a:picLocks noChangeAspect="1"/>
          </p:cNvPicPr>
          <p:nvPr userDrawn="1"/>
        </p:nvPicPr>
        <p:blipFill>
          <a:blip r:embed="rId4"/>
          <a:stretch>
            <a:fillRect/>
          </a:stretch>
        </p:blipFill>
        <p:spPr>
          <a:xfrm>
            <a:off x="5334000" y="15498"/>
            <a:ext cx="6858000" cy="6858000"/>
          </a:xfrm>
          <a:prstGeom prst="rect">
            <a:avLst/>
          </a:prstGeom>
        </p:spPr>
      </p:pic>
    </p:spTree>
    <p:extLst>
      <p:ext uri="{BB962C8B-B14F-4D97-AF65-F5344CB8AC3E}">
        <p14:creationId xmlns:p14="http://schemas.microsoft.com/office/powerpoint/2010/main" val="496788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7C22B24-C01F-FA49-B910-3B00EDA2A90F}"/>
              </a:ext>
            </a:extLst>
          </p:cNvPr>
          <p:cNvPicPr>
            <a:picLocks noChangeAspect="1"/>
          </p:cNvPicPr>
          <p:nvPr userDrawn="1"/>
        </p:nvPicPr>
        <p:blipFill>
          <a:blip r:embed="rId2"/>
          <a:stretch>
            <a:fillRect/>
          </a:stretch>
        </p:blipFill>
        <p:spPr>
          <a:xfrm>
            <a:off x="5334000" y="1029"/>
            <a:ext cx="6858000" cy="6858000"/>
          </a:xfrm>
          <a:prstGeom prst="rect">
            <a:avLst/>
          </a:prstGeom>
        </p:spPr>
      </p:pic>
      <p:sp>
        <p:nvSpPr>
          <p:cNvPr id="2" name="Title 1">
            <a:extLst>
              <a:ext uri="{FF2B5EF4-FFF2-40B4-BE49-F238E27FC236}">
                <a16:creationId xmlns:a16="http://schemas.microsoft.com/office/drawing/2014/main" id="{1FAE84F5-223B-F440-8F0F-A4435A94873F}"/>
              </a:ext>
            </a:extLst>
          </p:cNvPr>
          <p:cNvSpPr>
            <a:spLocks noGrp="1"/>
          </p:cNvSpPr>
          <p:nvPr>
            <p:ph type="title" hasCustomPrompt="1"/>
          </p:nvPr>
        </p:nvSpPr>
        <p:spPr>
          <a:xfrm>
            <a:off x="604433" y="194592"/>
            <a:ext cx="10781951" cy="1231000"/>
          </a:xfrm>
        </p:spPr>
        <p:txBody>
          <a:bodyPr/>
          <a:lstStyle>
            <a:lvl1pPr>
              <a:defRPr b="1"/>
            </a:lvl1pPr>
          </a:lstStyle>
          <a:p>
            <a:r>
              <a:rPr lang="en-US" dirty="0"/>
              <a:t>CLICK TO EDIT MASTER TITLE STYLE</a:t>
            </a:r>
          </a:p>
        </p:txBody>
      </p:sp>
      <p:sp>
        <p:nvSpPr>
          <p:cNvPr id="3" name="Text Placeholder 2">
            <a:extLst>
              <a:ext uri="{FF2B5EF4-FFF2-40B4-BE49-F238E27FC236}">
                <a16:creationId xmlns:a16="http://schemas.microsoft.com/office/drawing/2014/main" id="{8DCB9C14-93F8-0E4E-88E9-5BA4AFB59354}"/>
              </a:ext>
            </a:extLst>
          </p:cNvPr>
          <p:cNvSpPr>
            <a:spLocks noGrp="1"/>
          </p:cNvSpPr>
          <p:nvPr>
            <p:ph type="body" idx="1" hasCustomPrompt="1"/>
          </p:nvPr>
        </p:nvSpPr>
        <p:spPr>
          <a:xfrm>
            <a:off x="604433" y="1323991"/>
            <a:ext cx="5157787" cy="823912"/>
          </a:xfrm>
        </p:spPr>
        <p:txBody>
          <a:bodyPr anchor="b"/>
          <a:lstStyle>
            <a:lvl1pPr marL="0" indent="0">
              <a:buNone/>
              <a:defRPr sz="2400" b="1">
                <a:solidFill>
                  <a:srgbClr val="0C6E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5B45FE7-CB6D-EB4F-9BFC-B1AE4E1F7C2C}"/>
              </a:ext>
            </a:extLst>
          </p:cNvPr>
          <p:cNvSpPr>
            <a:spLocks noGrp="1"/>
          </p:cNvSpPr>
          <p:nvPr>
            <p:ph sz="half" idx="2"/>
          </p:nvPr>
        </p:nvSpPr>
        <p:spPr>
          <a:xfrm>
            <a:off x="604136" y="217889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50E099-CDE8-C246-AED6-77EBF02001E1}"/>
              </a:ext>
            </a:extLst>
          </p:cNvPr>
          <p:cNvSpPr>
            <a:spLocks noGrp="1"/>
          </p:cNvSpPr>
          <p:nvPr>
            <p:ph type="body" sz="quarter" idx="3" hasCustomPrompt="1"/>
          </p:nvPr>
        </p:nvSpPr>
        <p:spPr>
          <a:xfrm>
            <a:off x="5793216" y="1323991"/>
            <a:ext cx="5183188" cy="823912"/>
          </a:xfrm>
        </p:spPr>
        <p:txBody>
          <a:bodyPr anchor="b"/>
          <a:lstStyle>
            <a:lvl1pPr marL="0" indent="0">
              <a:buNone/>
              <a:defRPr sz="2400" b="1">
                <a:solidFill>
                  <a:srgbClr val="0C6E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435C2E2-64C8-E540-989F-83D90E591FC1}"/>
              </a:ext>
            </a:extLst>
          </p:cNvPr>
          <p:cNvSpPr>
            <a:spLocks noGrp="1"/>
          </p:cNvSpPr>
          <p:nvPr>
            <p:ph sz="quarter" idx="4"/>
          </p:nvPr>
        </p:nvSpPr>
        <p:spPr>
          <a:xfrm>
            <a:off x="5793645" y="217889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A35E6F7F-4AFB-1D47-AA10-72ED630101FE}"/>
              </a:ext>
            </a:extLst>
          </p:cNvPr>
          <p:cNvSpPr>
            <a:spLocks noGrp="1"/>
          </p:cNvSpPr>
          <p:nvPr>
            <p:ph type="sldNum" sz="quarter" idx="12"/>
          </p:nvPr>
        </p:nvSpPr>
        <p:spPr/>
        <p:txBody>
          <a:bodyPr/>
          <a:lstStyle/>
          <a:p>
            <a:fld id="{7958B5F6-74EF-E74D-9C7D-4F446EB15EA8}" type="slidenum">
              <a:rPr lang="en-US" smtClean="0"/>
              <a:t>‹#›</a:t>
            </a:fld>
            <a:endParaRPr lang="en-US"/>
          </a:p>
        </p:txBody>
      </p:sp>
      <p:pic>
        <p:nvPicPr>
          <p:cNvPr id="10" name="Picture 9" descr="A picture containing text&#10;&#10;Description automatically generated">
            <a:extLst>
              <a:ext uri="{FF2B5EF4-FFF2-40B4-BE49-F238E27FC236}">
                <a16:creationId xmlns:a16="http://schemas.microsoft.com/office/drawing/2014/main" id="{376478F3-6C87-534F-BFC0-49FDD0D63F95}"/>
              </a:ext>
            </a:extLst>
          </p:cNvPr>
          <p:cNvPicPr>
            <a:picLocks noChangeAspect="1"/>
          </p:cNvPicPr>
          <p:nvPr userDrawn="1"/>
        </p:nvPicPr>
        <p:blipFill>
          <a:blip r:embed="rId3"/>
          <a:stretch>
            <a:fillRect/>
          </a:stretch>
        </p:blipFill>
        <p:spPr>
          <a:xfrm>
            <a:off x="707571" y="6011617"/>
            <a:ext cx="1521494" cy="570282"/>
          </a:xfrm>
          <a:prstGeom prst="rect">
            <a:avLst/>
          </a:prstGeom>
        </p:spPr>
      </p:pic>
      <p:sp>
        <p:nvSpPr>
          <p:cNvPr id="8" name="Footer Placeholder 7">
            <a:extLst>
              <a:ext uri="{FF2B5EF4-FFF2-40B4-BE49-F238E27FC236}">
                <a16:creationId xmlns:a16="http://schemas.microsoft.com/office/drawing/2014/main" id="{60EF89A4-2646-9D44-A37A-669AC7C92FC7}"/>
              </a:ext>
            </a:extLst>
          </p:cNvPr>
          <p:cNvSpPr>
            <a:spLocks noGrp="1"/>
          </p:cNvSpPr>
          <p:nvPr>
            <p:ph type="ftr" sz="quarter" idx="11"/>
          </p:nvPr>
        </p:nvSpPr>
        <p:spPr>
          <a:xfrm>
            <a:off x="7369629" y="6114195"/>
            <a:ext cx="4114800" cy="365125"/>
          </a:xfrm>
        </p:spPr>
        <p:txBody>
          <a:bodyPr/>
          <a:lstStyle>
            <a:lvl1pPr algn="r">
              <a:defRPr>
                <a:solidFill>
                  <a:schemeClr val="bg1"/>
                </a:solidFill>
              </a:defRPr>
            </a:lvl1pPr>
          </a:lstStyle>
          <a:p>
            <a:pPr algn="r"/>
            <a:endParaRPr lang="en-US" dirty="0"/>
          </a:p>
        </p:txBody>
      </p:sp>
    </p:spTree>
    <p:extLst>
      <p:ext uri="{BB962C8B-B14F-4D97-AF65-F5344CB8AC3E}">
        <p14:creationId xmlns:p14="http://schemas.microsoft.com/office/powerpoint/2010/main" val="4128497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EB0A5B8-A7CE-184D-8238-5A07FC6142EA}"/>
              </a:ext>
            </a:extLst>
          </p:cNvPr>
          <p:cNvPicPr>
            <a:picLocks noChangeAspect="1"/>
          </p:cNvPicPr>
          <p:nvPr userDrawn="1"/>
        </p:nvPicPr>
        <p:blipFill>
          <a:blip r:embed="rId2"/>
          <a:stretch>
            <a:fillRect/>
          </a:stretch>
        </p:blipFill>
        <p:spPr>
          <a:xfrm>
            <a:off x="5334000" y="1029"/>
            <a:ext cx="6858000" cy="6858000"/>
          </a:xfrm>
          <a:prstGeom prst="rect">
            <a:avLst/>
          </a:prstGeom>
        </p:spPr>
      </p:pic>
      <p:sp>
        <p:nvSpPr>
          <p:cNvPr id="2" name="Title 1">
            <a:extLst>
              <a:ext uri="{FF2B5EF4-FFF2-40B4-BE49-F238E27FC236}">
                <a16:creationId xmlns:a16="http://schemas.microsoft.com/office/drawing/2014/main" id="{1FAE84F5-223B-F440-8F0F-A4435A94873F}"/>
              </a:ext>
            </a:extLst>
          </p:cNvPr>
          <p:cNvSpPr>
            <a:spLocks noGrp="1"/>
          </p:cNvSpPr>
          <p:nvPr>
            <p:ph type="title" hasCustomPrompt="1"/>
          </p:nvPr>
        </p:nvSpPr>
        <p:spPr>
          <a:xfrm>
            <a:off x="604433" y="92991"/>
            <a:ext cx="10781951" cy="156670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8DCB9C14-93F8-0E4E-88E9-5BA4AFB59354}"/>
              </a:ext>
            </a:extLst>
          </p:cNvPr>
          <p:cNvSpPr>
            <a:spLocks noGrp="1"/>
          </p:cNvSpPr>
          <p:nvPr>
            <p:ph type="body" idx="1" hasCustomPrompt="1"/>
          </p:nvPr>
        </p:nvSpPr>
        <p:spPr>
          <a:xfrm>
            <a:off x="604434" y="1323991"/>
            <a:ext cx="3116934" cy="823912"/>
          </a:xfrm>
        </p:spPr>
        <p:txBody>
          <a:bodyPr anchor="b">
            <a:normAutofit/>
          </a:bodyPr>
          <a:lstStyle>
            <a:lvl1pPr marL="0" indent="0">
              <a:buNone/>
              <a:defRPr sz="1800" b="1">
                <a:solidFill>
                  <a:srgbClr val="0C6E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5B45FE7-CB6D-EB4F-9BFC-B1AE4E1F7C2C}"/>
              </a:ext>
            </a:extLst>
          </p:cNvPr>
          <p:cNvSpPr>
            <a:spLocks noGrp="1"/>
          </p:cNvSpPr>
          <p:nvPr>
            <p:ph sz="half" idx="2"/>
          </p:nvPr>
        </p:nvSpPr>
        <p:spPr>
          <a:xfrm>
            <a:off x="604137" y="2178899"/>
            <a:ext cx="3117231" cy="2920043"/>
          </a:xfrm>
        </p:spPr>
        <p:txBody>
          <a:bodyPr>
            <a:normAutofit/>
          </a:bodyPr>
          <a:lstStyle>
            <a:lvl1pPr>
              <a:defRPr sz="1600"/>
            </a:lvl1pPr>
          </a:lstStyle>
          <a:p>
            <a:pPr lvl="0"/>
            <a:r>
              <a:rPr lang="en-US" dirty="0"/>
              <a:t>Click to edit Master text styles</a:t>
            </a:r>
          </a:p>
        </p:txBody>
      </p:sp>
      <p:sp>
        <p:nvSpPr>
          <p:cNvPr id="5" name="Text Placeholder 4">
            <a:extLst>
              <a:ext uri="{FF2B5EF4-FFF2-40B4-BE49-F238E27FC236}">
                <a16:creationId xmlns:a16="http://schemas.microsoft.com/office/drawing/2014/main" id="{7950E099-CDE8-C246-AED6-77EBF02001E1}"/>
              </a:ext>
            </a:extLst>
          </p:cNvPr>
          <p:cNvSpPr>
            <a:spLocks noGrp="1"/>
          </p:cNvSpPr>
          <p:nvPr>
            <p:ph type="body" sz="quarter" idx="3" hasCustomPrompt="1"/>
          </p:nvPr>
        </p:nvSpPr>
        <p:spPr>
          <a:xfrm>
            <a:off x="3744023" y="1323768"/>
            <a:ext cx="3136155" cy="823912"/>
          </a:xfrm>
        </p:spPr>
        <p:txBody>
          <a:bodyPr anchor="b">
            <a:normAutofit/>
          </a:bodyPr>
          <a:lstStyle>
            <a:lvl1pPr marL="0" indent="0">
              <a:buNone/>
              <a:defRPr sz="2000" b="1">
                <a:solidFill>
                  <a:srgbClr val="0C6E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435C2E2-64C8-E540-989F-83D90E591FC1}"/>
              </a:ext>
            </a:extLst>
          </p:cNvPr>
          <p:cNvSpPr>
            <a:spLocks noGrp="1"/>
          </p:cNvSpPr>
          <p:nvPr>
            <p:ph sz="quarter" idx="4"/>
          </p:nvPr>
        </p:nvSpPr>
        <p:spPr>
          <a:xfrm>
            <a:off x="3762947" y="2178453"/>
            <a:ext cx="3117231" cy="2920043"/>
          </a:xfrm>
        </p:spPr>
        <p:txBody>
          <a:bodyPr>
            <a:normAutofit/>
          </a:bodyPr>
          <a:lstStyle>
            <a:lvl1pPr>
              <a:defRPr sz="1600"/>
            </a:lvl1pPr>
          </a:lstStyle>
          <a:p>
            <a:pPr lvl="0"/>
            <a:r>
              <a:rPr lang="en-US" dirty="0"/>
              <a:t>Click to edit Master text styles</a:t>
            </a:r>
          </a:p>
        </p:txBody>
      </p:sp>
      <p:sp>
        <p:nvSpPr>
          <p:cNvPr id="9" name="Slide Number Placeholder 8">
            <a:extLst>
              <a:ext uri="{FF2B5EF4-FFF2-40B4-BE49-F238E27FC236}">
                <a16:creationId xmlns:a16="http://schemas.microsoft.com/office/drawing/2014/main" id="{A35E6F7F-4AFB-1D47-AA10-72ED630101FE}"/>
              </a:ext>
            </a:extLst>
          </p:cNvPr>
          <p:cNvSpPr>
            <a:spLocks noGrp="1"/>
          </p:cNvSpPr>
          <p:nvPr>
            <p:ph type="sldNum" sz="quarter" idx="12"/>
          </p:nvPr>
        </p:nvSpPr>
        <p:spPr/>
        <p:txBody>
          <a:bodyPr/>
          <a:lstStyle/>
          <a:p>
            <a:fld id="{7958B5F6-74EF-E74D-9C7D-4F446EB15EA8}" type="slidenum">
              <a:rPr lang="en-US" smtClean="0"/>
              <a:t>‹#›</a:t>
            </a:fld>
            <a:endParaRPr lang="en-US"/>
          </a:p>
        </p:txBody>
      </p:sp>
      <p:pic>
        <p:nvPicPr>
          <p:cNvPr id="12" name="Picture 11">
            <a:extLst>
              <a:ext uri="{FF2B5EF4-FFF2-40B4-BE49-F238E27FC236}">
                <a16:creationId xmlns:a16="http://schemas.microsoft.com/office/drawing/2014/main" id="{37C22B24-C01F-FA49-B910-3B00EDA2A90F}"/>
              </a:ext>
            </a:extLst>
          </p:cNvPr>
          <p:cNvPicPr>
            <a:picLocks noChangeAspect="1"/>
          </p:cNvPicPr>
          <p:nvPr userDrawn="1"/>
        </p:nvPicPr>
        <p:blipFill>
          <a:blip r:embed="rId2"/>
          <a:stretch>
            <a:fillRect/>
          </a:stretch>
        </p:blipFill>
        <p:spPr>
          <a:xfrm>
            <a:off x="6096000" y="4710098"/>
            <a:ext cx="6858000" cy="68580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76478F3-6C87-534F-BFC0-49FDD0D63F95}"/>
              </a:ext>
            </a:extLst>
          </p:cNvPr>
          <p:cNvPicPr>
            <a:picLocks noChangeAspect="1"/>
          </p:cNvPicPr>
          <p:nvPr userDrawn="1"/>
        </p:nvPicPr>
        <p:blipFill>
          <a:blip r:embed="rId3"/>
          <a:stretch>
            <a:fillRect/>
          </a:stretch>
        </p:blipFill>
        <p:spPr>
          <a:xfrm>
            <a:off x="707571" y="6011617"/>
            <a:ext cx="1521494" cy="570282"/>
          </a:xfrm>
          <a:prstGeom prst="rect">
            <a:avLst/>
          </a:prstGeom>
        </p:spPr>
      </p:pic>
      <p:sp>
        <p:nvSpPr>
          <p:cNvPr id="8" name="Footer Placeholder 7">
            <a:extLst>
              <a:ext uri="{FF2B5EF4-FFF2-40B4-BE49-F238E27FC236}">
                <a16:creationId xmlns:a16="http://schemas.microsoft.com/office/drawing/2014/main" id="{60EF89A4-2646-9D44-A37A-669AC7C92FC7}"/>
              </a:ext>
            </a:extLst>
          </p:cNvPr>
          <p:cNvSpPr>
            <a:spLocks noGrp="1"/>
          </p:cNvSpPr>
          <p:nvPr>
            <p:ph type="ftr" sz="quarter" idx="11"/>
          </p:nvPr>
        </p:nvSpPr>
        <p:spPr>
          <a:xfrm>
            <a:off x="7369629" y="6114195"/>
            <a:ext cx="4114800" cy="365125"/>
          </a:xfrm>
        </p:spPr>
        <p:txBody>
          <a:bodyPr/>
          <a:lstStyle>
            <a:lvl1pPr algn="r">
              <a:defRPr>
                <a:solidFill>
                  <a:schemeClr val="bg1"/>
                </a:solidFill>
              </a:defRPr>
            </a:lvl1pPr>
          </a:lstStyle>
          <a:p>
            <a:pPr algn="r"/>
            <a:endParaRPr lang="en-US" dirty="0"/>
          </a:p>
        </p:txBody>
      </p:sp>
      <p:sp>
        <p:nvSpPr>
          <p:cNvPr id="13" name="Content Placeholder 5">
            <a:extLst>
              <a:ext uri="{FF2B5EF4-FFF2-40B4-BE49-F238E27FC236}">
                <a16:creationId xmlns:a16="http://schemas.microsoft.com/office/drawing/2014/main" id="{1457FB0E-8F4E-634E-80CF-61683AE78DA6}"/>
              </a:ext>
            </a:extLst>
          </p:cNvPr>
          <p:cNvSpPr>
            <a:spLocks noGrp="1"/>
          </p:cNvSpPr>
          <p:nvPr>
            <p:ph sz="quarter" idx="13"/>
          </p:nvPr>
        </p:nvSpPr>
        <p:spPr>
          <a:xfrm>
            <a:off x="6905973" y="2178452"/>
            <a:ext cx="3117231" cy="2920043"/>
          </a:xfrm>
        </p:spPr>
        <p:txBody>
          <a:bodyPr>
            <a:normAutofit/>
          </a:bodyPr>
          <a:lstStyle>
            <a:lvl1pPr>
              <a:defRPr sz="1600"/>
            </a:lvl1pPr>
          </a:lstStyle>
          <a:p>
            <a:pPr lvl="0"/>
            <a:r>
              <a:rPr lang="en-US" dirty="0"/>
              <a:t>Click to edit Master text styles</a:t>
            </a:r>
          </a:p>
        </p:txBody>
      </p:sp>
      <p:sp>
        <p:nvSpPr>
          <p:cNvPr id="14" name="Text Placeholder 4">
            <a:extLst>
              <a:ext uri="{FF2B5EF4-FFF2-40B4-BE49-F238E27FC236}">
                <a16:creationId xmlns:a16="http://schemas.microsoft.com/office/drawing/2014/main" id="{9D02610F-7CEE-9548-912B-B293B1167E5F}"/>
              </a:ext>
            </a:extLst>
          </p:cNvPr>
          <p:cNvSpPr>
            <a:spLocks noGrp="1"/>
          </p:cNvSpPr>
          <p:nvPr>
            <p:ph type="body" sz="quarter" idx="14" hasCustomPrompt="1"/>
          </p:nvPr>
        </p:nvSpPr>
        <p:spPr>
          <a:xfrm>
            <a:off x="6897665" y="1323991"/>
            <a:ext cx="3117232" cy="823912"/>
          </a:xfrm>
        </p:spPr>
        <p:txBody>
          <a:bodyPr anchor="b">
            <a:normAutofit/>
          </a:bodyPr>
          <a:lstStyle>
            <a:lvl1pPr marL="0" indent="0">
              <a:buNone/>
              <a:defRPr sz="2000" b="1">
                <a:solidFill>
                  <a:srgbClr val="0C6E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571413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EEEE-32B6-D640-B1D0-0500C97E3F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456DFE-2196-2649-AF04-CF5E86C10C9E}"/>
              </a:ext>
            </a:extLst>
          </p:cNvPr>
          <p:cNvSpPr>
            <a:spLocks noGrp="1"/>
          </p:cNvSpPr>
          <p:nvPr>
            <p:ph type="dt" sz="half" idx="10"/>
          </p:nvPr>
        </p:nvSpPr>
        <p:spPr>
          <a:xfrm>
            <a:off x="838200" y="6356350"/>
            <a:ext cx="2743200" cy="365125"/>
          </a:xfrm>
          <a:prstGeom prst="rect">
            <a:avLst/>
          </a:prstGeom>
        </p:spPr>
        <p:txBody>
          <a:bodyPr/>
          <a:lstStyle/>
          <a:p>
            <a:fld id="{BAF76DE0-31EB-C244-A1C3-6BA8EA19AB6F}" type="datetimeFigureOut">
              <a:rPr lang="en-US" smtClean="0"/>
              <a:t>8/10/2023</a:t>
            </a:fld>
            <a:endParaRPr lang="en-US"/>
          </a:p>
        </p:txBody>
      </p:sp>
      <p:sp>
        <p:nvSpPr>
          <p:cNvPr id="4" name="Footer Placeholder 3">
            <a:extLst>
              <a:ext uri="{FF2B5EF4-FFF2-40B4-BE49-F238E27FC236}">
                <a16:creationId xmlns:a16="http://schemas.microsoft.com/office/drawing/2014/main" id="{B8E39E4D-0BE8-8048-9F9E-70A1AAE0A8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35CD78-3658-6241-B29D-3E8C688D27D0}"/>
              </a:ext>
            </a:extLst>
          </p:cNvPr>
          <p:cNvSpPr>
            <a:spLocks noGrp="1"/>
          </p:cNvSpPr>
          <p:nvPr>
            <p:ph type="sldNum" sz="quarter" idx="12"/>
          </p:nvPr>
        </p:nvSpPr>
        <p:spPr/>
        <p:txBody>
          <a:bodyPr/>
          <a:lstStyle/>
          <a:p>
            <a:fld id="{7958B5F6-74EF-E74D-9C7D-4F446EB15EA8}" type="slidenum">
              <a:rPr lang="en-US" smtClean="0"/>
              <a:t>‹#›</a:t>
            </a:fld>
            <a:endParaRPr lang="en-US"/>
          </a:p>
        </p:txBody>
      </p:sp>
    </p:spTree>
    <p:extLst>
      <p:ext uri="{BB962C8B-B14F-4D97-AF65-F5344CB8AC3E}">
        <p14:creationId xmlns:p14="http://schemas.microsoft.com/office/powerpoint/2010/main" val="2669109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B03F10-AB96-7548-A485-6DDB16E1B6CE}"/>
              </a:ext>
            </a:extLst>
          </p:cNvPr>
          <p:cNvSpPr>
            <a:spLocks noGrp="1"/>
          </p:cNvSpPr>
          <p:nvPr>
            <p:ph type="dt" sz="half" idx="10"/>
          </p:nvPr>
        </p:nvSpPr>
        <p:spPr>
          <a:xfrm>
            <a:off x="838200" y="6356350"/>
            <a:ext cx="2743200" cy="365125"/>
          </a:xfrm>
          <a:prstGeom prst="rect">
            <a:avLst/>
          </a:prstGeom>
        </p:spPr>
        <p:txBody>
          <a:bodyPr/>
          <a:lstStyle/>
          <a:p>
            <a:fld id="{BAF76DE0-31EB-C244-A1C3-6BA8EA19AB6F}" type="datetimeFigureOut">
              <a:rPr lang="en-US" smtClean="0"/>
              <a:t>8/10/2023</a:t>
            </a:fld>
            <a:endParaRPr lang="en-US"/>
          </a:p>
        </p:txBody>
      </p:sp>
      <p:sp>
        <p:nvSpPr>
          <p:cNvPr id="3" name="Footer Placeholder 2">
            <a:extLst>
              <a:ext uri="{FF2B5EF4-FFF2-40B4-BE49-F238E27FC236}">
                <a16:creationId xmlns:a16="http://schemas.microsoft.com/office/drawing/2014/main" id="{1C4FE185-4A15-914B-B45E-F3F959F269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BA5073-AD94-5740-8C1B-BD036B6C644F}"/>
              </a:ext>
            </a:extLst>
          </p:cNvPr>
          <p:cNvSpPr>
            <a:spLocks noGrp="1"/>
          </p:cNvSpPr>
          <p:nvPr>
            <p:ph type="sldNum" sz="quarter" idx="12"/>
          </p:nvPr>
        </p:nvSpPr>
        <p:spPr/>
        <p:txBody>
          <a:bodyPr/>
          <a:lstStyle/>
          <a:p>
            <a:fld id="{7958B5F6-74EF-E74D-9C7D-4F446EB15EA8}" type="slidenum">
              <a:rPr lang="en-US" smtClean="0"/>
              <a:t>‹#›</a:t>
            </a:fld>
            <a:endParaRPr lang="en-US"/>
          </a:p>
        </p:txBody>
      </p:sp>
    </p:spTree>
    <p:extLst>
      <p:ext uri="{BB962C8B-B14F-4D97-AF65-F5344CB8AC3E}">
        <p14:creationId xmlns:p14="http://schemas.microsoft.com/office/powerpoint/2010/main" val="3117891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EABE2-2CAE-264C-BD25-32C00A6054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2507A8-5BDE-E843-B872-5EC18582BC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397324-5EF6-AD45-99CD-8D833AA057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7C5F13-2A71-8243-AB1E-98BF51EEEAA6}"/>
              </a:ext>
            </a:extLst>
          </p:cNvPr>
          <p:cNvSpPr>
            <a:spLocks noGrp="1"/>
          </p:cNvSpPr>
          <p:nvPr>
            <p:ph type="dt" sz="half" idx="10"/>
          </p:nvPr>
        </p:nvSpPr>
        <p:spPr>
          <a:xfrm>
            <a:off x="838200" y="6356350"/>
            <a:ext cx="2743200" cy="365125"/>
          </a:xfrm>
          <a:prstGeom prst="rect">
            <a:avLst/>
          </a:prstGeom>
        </p:spPr>
        <p:txBody>
          <a:bodyPr/>
          <a:lstStyle/>
          <a:p>
            <a:fld id="{BAF76DE0-31EB-C244-A1C3-6BA8EA19AB6F}" type="datetimeFigureOut">
              <a:rPr lang="en-US" smtClean="0"/>
              <a:t>8/10/2023</a:t>
            </a:fld>
            <a:endParaRPr lang="en-US"/>
          </a:p>
        </p:txBody>
      </p:sp>
      <p:sp>
        <p:nvSpPr>
          <p:cNvPr id="6" name="Footer Placeholder 5">
            <a:extLst>
              <a:ext uri="{FF2B5EF4-FFF2-40B4-BE49-F238E27FC236}">
                <a16:creationId xmlns:a16="http://schemas.microsoft.com/office/drawing/2014/main" id="{D0CC3B9E-EDC7-DD42-BEFF-B85998C53B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52E442-1265-7140-95F2-3644F0F6A687}"/>
              </a:ext>
            </a:extLst>
          </p:cNvPr>
          <p:cNvSpPr>
            <a:spLocks noGrp="1"/>
          </p:cNvSpPr>
          <p:nvPr>
            <p:ph type="sldNum" sz="quarter" idx="12"/>
          </p:nvPr>
        </p:nvSpPr>
        <p:spPr/>
        <p:txBody>
          <a:bodyPr/>
          <a:lstStyle/>
          <a:p>
            <a:fld id="{7958B5F6-74EF-E74D-9C7D-4F446EB15EA8}" type="slidenum">
              <a:rPr lang="en-US" smtClean="0"/>
              <a:t>‹#›</a:t>
            </a:fld>
            <a:endParaRPr lang="en-US"/>
          </a:p>
        </p:txBody>
      </p:sp>
    </p:spTree>
    <p:extLst>
      <p:ext uri="{BB962C8B-B14F-4D97-AF65-F5344CB8AC3E}">
        <p14:creationId xmlns:p14="http://schemas.microsoft.com/office/powerpoint/2010/main" val="3663482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F486C-D44E-2D4C-AFF7-26B9F71E50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EA742F-20D5-7247-94A9-A44CEAB006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3605DD-0F06-FC4E-9802-3B9C3E19B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376E41-FFF9-7146-9418-C5051021F33B}"/>
              </a:ext>
            </a:extLst>
          </p:cNvPr>
          <p:cNvSpPr>
            <a:spLocks noGrp="1"/>
          </p:cNvSpPr>
          <p:nvPr>
            <p:ph type="dt" sz="half" idx="10"/>
          </p:nvPr>
        </p:nvSpPr>
        <p:spPr>
          <a:xfrm>
            <a:off x="838200" y="6356350"/>
            <a:ext cx="2743200" cy="365125"/>
          </a:xfrm>
          <a:prstGeom prst="rect">
            <a:avLst/>
          </a:prstGeom>
        </p:spPr>
        <p:txBody>
          <a:bodyPr/>
          <a:lstStyle/>
          <a:p>
            <a:fld id="{BAF76DE0-31EB-C244-A1C3-6BA8EA19AB6F}" type="datetimeFigureOut">
              <a:rPr lang="en-US" smtClean="0"/>
              <a:t>8/10/2023</a:t>
            </a:fld>
            <a:endParaRPr lang="en-US"/>
          </a:p>
        </p:txBody>
      </p:sp>
      <p:sp>
        <p:nvSpPr>
          <p:cNvPr id="6" name="Footer Placeholder 5">
            <a:extLst>
              <a:ext uri="{FF2B5EF4-FFF2-40B4-BE49-F238E27FC236}">
                <a16:creationId xmlns:a16="http://schemas.microsoft.com/office/drawing/2014/main" id="{78A64686-2A5D-904E-BEF2-50392AD268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2B5E93-BC55-ED41-AEBE-622996B52506}"/>
              </a:ext>
            </a:extLst>
          </p:cNvPr>
          <p:cNvSpPr>
            <a:spLocks noGrp="1"/>
          </p:cNvSpPr>
          <p:nvPr>
            <p:ph type="sldNum" sz="quarter" idx="12"/>
          </p:nvPr>
        </p:nvSpPr>
        <p:spPr/>
        <p:txBody>
          <a:bodyPr/>
          <a:lstStyle/>
          <a:p>
            <a:fld id="{7958B5F6-74EF-E74D-9C7D-4F446EB15EA8}" type="slidenum">
              <a:rPr lang="en-US" smtClean="0"/>
              <a:t>‹#›</a:t>
            </a:fld>
            <a:endParaRPr lang="en-US"/>
          </a:p>
        </p:txBody>
      </p:sp>
    </p:spTree>
    <p:extLst>
      <p:ext uri="{BB962C8B-B14F-4D97-AF65-F5344CB8AC3E}">
        <p14:creationId xmlns:p14="http://schemas.microsoft.com/office/powerpoint/2010/main" val="3718998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7387F9-F715-4EF6-B0CC-59E648AFA33B}" type="slidenum">
              <a:rPr lang="en-US"/>
              <a:pPr>
                <a:defRPr/>
              </a:pPr>
              <a:t>‹#›</a:t>
            </a:fld>
            <a:endParaRPr lang="en-US"/>
          </a:p>
        </p:txBody>
      </p:sp>
    </p:spTree>
    <p:extLst>
      <p:ext uri="{BB962C8B-B14F-4D97-AF65-F5344CB8AC3E}">
        <p14:creationId xmlns:p14="http://schemas.microsoft.com/office/powerpoint/2010/main" val="1438013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ound Diagonal Corner Rectangle 9">
            <a:extLst>
              <a:ext uri="{FF2B5EF4-FFF2-40B4-BE49-F238E27FC236}">
                <a16:creationId xmlns:a16="http://schemas.microsoft.com/office/drawing/2014/main" id="{A9C8557B-80EA-E84D-A680-68CFCBE8AB4A}"/>
              </a:ext>
            </a:extLst>
          </p:cNvPr>
          <p:cNvSpPr/>
          <p:nvPr userDrawn="1"/>
        </p:nvSpPr>
        <p:spPr>
          <a:xfrm>
            <a:off x="304800" y="292100"/>
            <a:ext cx="11582400" cy="6273800"/>
          </a:xfrm>
          <a:prstGeom prst="round2DiagRect">
            <a:avLst/>
          </a:prstGeom>
          <a:gradFill>
            <a:gsLst>
              <a:gs pos="0">
                <a:srgbClr val="246EB1"/>
              </a:gs>
              <a:gs pos="100000">
                <a:srgbClr val="31C0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company name&#10;&#10;Description automatically generated">
            <a:extLst>
              <a:ext uri="{FF2B5EF4-FFF2-40B4-BE49-F238E27FC236}">
                <a16:creationId xmlns:a16="http://schemas.microsoft.com/office/drawing/2014/main" id="{9F72F620-C6F1-D040-8BBB-FBFA60329E51}"/>
              </a:ext>
            </a:extLst>
          </p:cNvPr>
          <p:cNvPicPr>
            <a:picLocks noChangeAspect="1"/>
          </p:cNvPicPr>
          <p:nvPr userDrawn="1"/>
        </p:nvPicPr>
        <p:blipFill>
          <a:blip r:embed="rId2"/>
          <a:stretch>
            <a:fillRect/>
          </a:stretch>
        </p:blipFill>
        <p:spPr>
          <a:xfrm>
            <a:off x="4225752" y="1330325"/>
            <a:ext cx="3740496" cy="4197350"/>
          </a:xfrm>
          <a:prstGeom prst="rect">
            <a:avLst/>
          </a:prstGeom>
        </p:spPr>
      </p:pic>
    </p:spTree>
    <p:extLst>
      <p:ext uri="{BB962C8B-B14F-4D97-AF65-F5344CB8AC3E}">
        <p14:creationId xmlns:p14="http://schemas.microsoft.com/office/powerpoint/2010/main" val="726557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0" name="Round Diagonal Corner Rectangle 9">
            <a:extLst>
              <a:ext uri="{FF2B5EF4-FFF2-40B4-BE49-F238E27FC236}">
                <a16:creationId xmlns:a16="http://schemas.microsoft.com/office/drawing/2014/main" id="{A9C8557B-80EA-E84D-A680-68CFCBE8AB4A}"/>
              </a:ext>
            </a:extLst>
          </p:cNvPr>
          <p:cNvSpPr/>
          <p:nvPr userDrawn="1"/>
        </p:nvSpPr>
        <p:spPr>
          <a:xfrm>
            <a:off x="304800" y="292100"/>
            <a:ext cx="11582400" cy="6273800"/>
          </a:xfrm>
          <a:prstGeom prst="round2DiagRect">
            <a:avLst/>
          </a:prstGeom>
          <a:gradFill>
            <a:gsLst>
              <a:gs pos="0">
                <a:srgbClr val="246EB1"/>
              </a:gs>
              <a:gs pos="100000">
                <a:srgbClr val="31C0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company name&#10;&#10;Description automatically generated">
            <a:extLst>
              <a:ext uri="{FF2B5EF4-FFF2-40B4-BE49-F238E27FC236}">
                <a16:creationId xmlns:a16="http://schemas.microsoft.com/office/drawing/2014/main" id="{9F72F620-C6F1-D040-8BBB-FBFA60329E51}"/>
              </a:ext>
            </a:extLst>
          </p:cNvPr>
          <p:cNvPicPr>
            <a:picLocks noChangeAspect="1"/>
          </p:cNvPicPr>
          <p:nvPr userDrawn="1"/>
        </p:nvPicPr>
        <p:blipFill>
          <a:blip r:embed="rId2"/>
          <a:stretch>
            <a:fillRect/>
          </a:stretch>
        </p:blipFill>
        <p:spPr>
          <a:xfrm>
            <a:off x="4225752" y="1330325"/>
            <a:ext cx="3740496" cy="4197350"/>
          </a:xfrm>
          <a:prstGeom prst="rect">
            <a:avLst/>
          </a:prstGeom>
        </p:spPr>
      </p:pic>
      <p:sp>
        <p:nvSpPr>
          <p:cNvPr id="2" name="Rectangle 1">
            <a:extLst>
              <a:ext uri="{FF2B5EF4-FFF2-40B4-BE49-F238E27FC236}">
                <a16:creationId xmlns:a16="http://schemas.microsoft.com/office/drawing/2014/main" id="{C1CC8C93-6828-9444-B361-26DEBDD8CEC8}"/>
              </a:ext>
            </a:extLst>
          </p:cNvPr>
          <p:cNvSpPr/>
          <p:nvPr userDrawn="1"/>
        </p:nvSpPr>
        <p:spPr>
          <a:xfrm>
            <a:off x="3138311" y="112889"/>
            <a:ext cx="6005689" cy="6649155"/>
          </a:xfrm>
          <a:prstGeom prst="rect">
            <a:avLst/>
          </a:prstGeom>
          <a:solidFill>
            <a:schemeClr val="bg1"/>
          </a:solidFill>
          <a:ln>
            <a:solidFill>
              <a:srgbClr val="0C6E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FC82E110-3004-9744-9F88-254B6DD538D0}"/>
              </a:ext>
            </a:extLst>
          </p:cNvPr>
          <p:cNvPicPr>
            <a:picLocks noChangeAspect="1"/>
          </p:cNvPicPr>
          <p:nvPr userDrawn="1"/>
        </p:nvPicPr>
        <p:blipFill>
          <a:blip r:embed="rId3"/>
          <a:stretch>
            <a:fillRect/>
          </a:stretch>
        </p:blipFill>
        <p:spPr>
          <a:xfrm>
            <a:off x="383822" y="6000705"/>
            <a:ext cx="1262042" cy="474883"/>
          </a:xfrm>
          <a:prstGeom prst="rect">
            <a:avLst/>
          </a:prstGeom>
        </p:spPr>
      </p:pic>
    </p:spTree>
    <p:extLst>
      <p:ext uri="{BB962C8B-B14F-4D97-AF65-F5344CB8AC3E}">
        <p14:creationId xmlns:p14="http://schemas.microsoft.com/office/powerpoint/2010/main" val="5828912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2F3C2-90B8-B74E-ACE1-C01E75F0C31B}"/>
              </a:ext>
            </a:extLst>
          </p:cNvPr>
          <p:cNvSpPr>
            <a:spLocks noGrp="1"/>
          </p:cNvSpPr>
          <p:nvPr>
            <p:ph type="title" hasCustomPrompt="1"/>
          </p:nvPr>
        </p:nvSpPr>
        <p:spPr/>
        <p:txBody>
          <a:bodyPr/>
          <a:lstStyle/>
          <a:p>
            <a:r>
              <a:rPr lang="en-US" dirty="0"/>
              <a:t>CLICK TO EDIT MASTER TITLE STYLE</a:t>
            </a:r>
          </a:p>
        </p:txBody>
      </p:sp>
      <p:pic>
        <p:nvPicPr>
          <p:cNvPr id="7" name="Picture 6">
            <a:extLst>
              <a:ext uri="{FF2B5EF4-FFF2-40B4-BE49-F238E27FC236}">
                <a16:creationId xmlns:a16="http://schemas.microsoft.com/office/drawing/2014/main" id="{CC7F777A-3298-F04D-A4D2-521AB2BA6B84}"/>
              </a:ext>
            </a:extLst>
          </p:cNvPr>
          <p:cNvPicPr>
            <a:picLocks noChangeAspect="1"/>
          </p:cNvPicPr>
          <p:nvPr userDrawn="1"/>
        </p:nvPicPr>
        <p:blipFill>
          <a:blip r:embed="rId2"/>
          <a:stretch>
            <a:fillRect/>
          </a:stretch>
        </p:blipFill>
        <p:spPr>
          <a:xfrm>
            <a:off x="5334000" y="0"/>
            <a:ext cx="6858000" cy="6858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3546C36-D80C-9340-A547-C2DBF737C770}"/>
              </a:ext>
            </a:extLst>
          </p:cNvPr>
          <p:cNvPicPr>
            <a:picLocks noChangeAspect="1"/>
          </p:cNvPicPr>
          <p:nvPr userDrawn="1"/>
        </p:nvPicPr>
        <p:blipFill>
          <a:blip r:embed="rId3"/>
          <a:stretch>
            <a:fillRect/>
          </a:stretch>
        </p:blipFill>
        <p:spPr>
          <a:xfrm>
            <a:off x="707571" y="6011617"/>
            <a:ext cx="1521494" cy="570282"/>
          </a:xfrm>
          <a:prstGeom prst="rect">
            <a:avLst/>
          </a:prstGeom>
        </p:spPr>
      </p:pic>
      <p:sp>
        <p:nvSpPr>
          <p:cNvPr id="4" name="Footer Placeholder 3">
            <a:extLst>
              <a:ext uri="{FF2B5EF4-FFF2-40B4-BE49-F238E27FC236}">
                <a16:creationId xmlns:a16="http://schemas.microsoft.com/office/drawing/2014/main" id="{9A90460B-C74A-DA4F-8FCC-976E0FFDC2A2}"/>
              </a:ext>
            </a:extLst>
          </p:cNvPr>
          <p:cNvSpPr>
            <a:spLocks noGrp="1"/>
          </p:cNvSpPr>
          <p:nvPr>
            <p:ph type="ftr" sz="quarter" idx="11"/>
          </p:nvPr>
        </p:nvSpPr>
        <p:spPr>
          <a:xfrm>
            <a:off x="7369629" y="6114195"/>
            <a:ext cx="41148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pPr algn="r"/>
            <a:endParaRPr lang="en-US"/>
          </a:p>
        </p:txBody>
      </p:sp>
      <p:sp>
        <p:nvSpPr>
          <p:cNvPr id="9" name="Content Placeholder 2">
            <a:extLst>
              <a:ext uri="{FF2B5EF4-FFF2-40B4-BE49-F238E27FC236}">
                <a16:creationId xmlns:a16="http://schemas.microsoft.com/office/drawing/2014/main" id="{2B525991-A58F-A644-B4CD-77A472B54C60}"/>
              </a:ext>
            </a:extLst>
          </p:cNvPr>
          <p:cNvSpPr>
            <a:spLocks noGrp="1"/>
          </p:cNvSpPr>
          <p:nvPr>
            <p:ph idx="1"/>
          </p:nvPr>
        </p:nvSpPr>
        <p:spPr>
          <a:xfrm>
            <a:off x="574729" y="1559411"/>
            <a:ext cx="10515600" cy="4351338"/>
          </a:xfrm>
        </p:spPr>
        <p:txBody>
          <a:bodyPr/>
          <a:lstStyle>
            <a:lvl1pPr>
              <a:buNone/>
              <a:defRPr sz="2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356420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270473C-E355-6440-AC9A-3988782736CB}"/>
              </a:ext>
            </a:extLst>
          </p:cNvPr>
          <p:cNvPicPr>
            <a:picLocks noChangeAspect="1"/>
          </p:cNvPicPr>
          <p:nvPr userDrawn="1"/>
        </p:nvPicPr>
        <p:blipFill>
          <a:blip r:embed="rId2"/>
          <a:stretch>
            <a:fillRect/>
          </a:stretch>
        </p:blipFill>
        <p:spPr>
          <a:xfrm>
            <a:off x="9969622" y="4635622"/>
            <a:ext cx="2222377" cy="2222377"/>
          </a:xfrm>
          <a:prstGeom prst="rect">
            <a:avLst/>
          </a:prstGeom>
        </p:spPr>
      </p:pic>
      <p:sp>
        <p:nvSpPr>
          <p:cNvPr id="2" name="Title 1">
            <a:extLst>
              <a:ext uri="{FF2B5EF4-FFF2-40B4-BE49-F238E27FC236}">
                <a16:creationId xmlns:a16="http://schemas.microsoft.com/office/drawing/2014/main" id="{3122F3C2-90B8-B74E-ACE1-C01E75F0C31B}"/>
              </a:ext>
            </a:extLst>
          </p:cNvPr>
          <p:cNvSpPr>
            <a:spLocks noGrp="1"/>
          </p:cNvSpPr>
          <p:nvPr>
            <p:ph type="title" hasCustomPrompt="1"/>
          </p:nvPr>
        </p:nvSpPr>
        <p:spPr/>
        <p:txBody>
          <a:bodyPr/>
          <a:lstStyle/>
          <a:p>
            <a:r>
              <a:rPr lang="en-US" dirty="0"/>
              <a:t>CLICK TO EDIT MASTER TITLE STYLE</a:t>
            </a:r>
          </a:p>
        </p:txBody>
      </p:sp>
      <p:pic>
        <p:nvPicPr>
          <p:cNvPr id="8" name="Picture 7" descr="A picture containing text&#10;&#10;Description automatically generated">
            <a:extLst>
              <a:ext uri="{FF2B5EF4-FFF2-40B4-BE49-F238E27FC236}">
                <a16:creationId xmlns:a16="http://schemas.microsoft.com/office/drawing/2014/main" id="{B3546C36-D80C-9340-A547-C2DBF737C770}"/>
              </a:ext>
            </a:extLst>
          </p:cNvPr>
          <p:cNvPicPr>
            <a:picLocks noChangeAspect="1"/>
          </p:cNvPicPr>
          <p:nvPr userDrawn="1"/>
        </p:nvPicPr>
        <p:blipFill>
          <a:blip r:embed="rId3"/>
          <a:stretch>
            <a:fillRect/>
          </a:stretch>
        </p:blipFill>
        <p:spPr>
          <a:xfrm>
            <a:off x="707571" y="6011617"/>
            <a:ext cx="1521494" cy="570282"/>
          </a:xfrm>
          <a:prstGeom prst="rect">
            <a:avLst/>
          </a:prstGeom>
        </p:spPr>
      </p:pic>
      <p:sp>
        <p:nvSpPr>
          <p:cNvPr id="9" name="Content Placeholder 2">
            <a:extLst>
              <a:ext uri="{FF2B5EF4-FFF2-40B4-BE49-F238E27FC236}">
                <a16:creationId xmlns:a16="http://schemas.microsoft.com/office/drawing/2014/main" id="{2B525991-A58F-A644-B4CD-77A472B54C60}"/>
              </a:ext>
            </a:extLst>
          </p:cNvPr>
          <p:cNvSpPr>
            <a:spLocks noGrp="1"/>
          </p:cNvSpPr>
          <p:nvPr>
            <p:ph idx="1"/>
          </p:nvPr>
        </p:nvSpPr>
        <p:spPr>
          <a:xfrm>
            <a:off x="574729" y="1559411"/>
            <a:ext cx="10515600" cy="4351338"/>
          </a:xfrm>
        </p:spPr>
        <p:txBody>
          <a:bodyPr/>
          <a:lstStyle>
            <a:lvl1pPr>
              <a:buNone/>
              <a:defRPr sz="2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582904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270473C-E355-6440-AC9A-3988782736CB}"/>
              </a:ext>
            </a:extLst>
          </p:cNvPr>
          <p:cNvPicPr>
            <a:picLocks noChangeAspect="1"/>
          </p:cNvPicPr>
          <p:nvPr userDrawn="1"/>
        </p:nvPicPr>
        <p:blipFill>
          <a:blip r:embed="rId2"/>
          <a:stretch>
            <a:fillRect/>
          </a:stretch>
        </p:blipFill>
        <p:spPr>
          <a:xfrm>
            <a:off x="9969622" y="4635622"/>
            <a:ext cx="2222377" cy="2222377"/>
          </a:xfrm>
          <a:prstGeom prst="rect">
            <a:avLst/>
          </a:prstGeom>
        </p:spPr>
      </p:pic>
      <p:sp>
        <p:nvSpPr>
          <p:cNvPr id="9" name="Content Placeholder 2">
            <a:extLst>
              <a:ext uri="{FF2B5EF4-FFF2-40B4-BE49-F238E27FC236}">
                <a16:creationId xmlns:a16="http://schemas.microsoft.com/office/drawing/2014/main" id="{2B525991-A58F-A644-B4CD-77A472B54C60}"/>
              </a:ext>
            </a:extLst>
          </p:cNvPr>
          <p:cNvSpPr>
            <a:spLocks noGrp="1"/>
          </p:cNvSpPr>
          <p:nvPr>
            <p:ph idx="1"/>
          </p:nvPr>
        </p:nvSpPr>
        <p:spPr>
          <a:xfrm>
            <a:off x="574729" y="1088020"/>
            <a:ext cx="11092552" cy="4822729"/>
          </a:xfrm>
        </p:spPr>
        <p:txBody>
          <a:bodyPr/>
          <a:lstStyle>
            <a:lvl1pPr>
              <a:buNone/>
              <a:defRPr sz="2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dirty="0"/>
          </a:p>
        </p:txBody>
      </p:sp>
      <p:pic>
        <p:nvPicPr>
          <p:cNvPr id="6" name="Picture 5" descr="A picture containing text&#10;&#10;Description automatically generated">
            <a:extLst>
              <a:ext uri="{FF2B5EF4-FFF2-40B4-BE49-F238E27FC236}">
                <a16:creationId xmlns:a16="http://schemas.microsoft.com/office/drawing/2014/main" id="{6DF16577-F026-F445-B41F-D7501D23B808}"/>
              </a:ext>
            </a:extLst>
          </p:cNvPr>
          <p:cNvPicPr>
            <a:picLocks noChangeAspect="1"/>
          </p:cNvPicPr>
          <p:nvPr userDrawn="1"/>
        </p:nvPicPr>
        <p:blipFill>
          <a:blip r:embed="rId3"/>
          <a:stretch>
            <a:fillRect/>
          </a:stretch>
        </p:blipFill>
        <p:spPr>
          <a:xfrm>
            <a:off x="304800" y="325070"/>
            <a:ext cx="1521494" cy="570282"/>
          </a:xfrm>
          <a:prstGeom prst="rect">
            <a:avLst/>
          </a:prstGeom>
        </p:spPr>
      </p:pic>
    </p:spTree>
    <p:extLst>
      <p:ext uri="{BB962C8B-B14F-4D97-AF65-F5344CB8AC3E}">
        <p14:creationId xmlns:p14="http://schemas.microsoft.com/office/powerpoint/2010/main" val="135574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675D-E61F-9B4E-A206-772788002641}"/>
              </a:ext>
            </a:extLst>
          </p:cNvPr>
          <p:cNvSpPr>
            <a:spLocks noGrp="1"/>
          </p:cNvSpPr>
          <p:nvPr>
            <p:ph type="title" hasCustomPrompt="1"/>
          </p:nvPr>
        </p:nvSpPr>
        <p:spPr>
          <a:xfrm>
            <a:off x="574729" y="223961"/>
            <a:ext cx="10515600" cy="1325563"/>
          </a:xfrm>
        </p:spPr>
        <p:txBody>
          <a:bodyPr/>
          <a:lstStyle>
            <a:lvl1pPr>
              <a:defRPr sz="3200">
                <a:solidFill>
                  <a:srgbClr val="0C6EB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17DB09F-F6C6-F847-95D7-F2439EED55A5}"/>
              </a:ext>
            </a:extLst>
          </p:cNvPr>
          <p:cNvSpPr>
            <a:spLocks noGrp="1"/>
          </p:cNvSpPr>
          <p:nvPr>
            <p:ph idx="1"/>
          </p:nvPr>
        </p:nvSpPr>
        <p:spPr>
          <a:xfrm>
            <a:off x="574729" y="1574909"/>
            <a:ext cx="10515600" cy="4351338"/>
          </a:xfrm>
        </p:spPr>
        <p:txBody>
          <a:bodyPr/>
          <a:lstStyle>
            <a:lvl1pPr>
              <a:defRPr sz="2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4D5C6CE-B6D5-6747-A641-0252E076FF1E}"/>
              </a:ext>
            </a:extLst>
          </p:cNvPr>
          <p:cNvSpPr>
            <a:spLocks noGrp="1"/>
          </p:cNvSpPr>
          <p:nvPr>
            <p:ph type="sldNum" sz="quarter" idx="12"/>
          </p:nvPr>
        </p:nvSpPr>
        <p:spPr/>
        <p:txBody>
          <a:bodyPr/>
          <a:lstStyle/>
          <a:p>
            <a:fld id="{7958B5F6-74EF-E74D-9C7D-4F446EB15EA8}" type="slidenum">
              <a:rPr lang="en-US" smtClean="0"/>
              <a:t>‹#›</a:t>
            </a:fld>
            <a:endParaRPr lang="en-US"/>
          </a:p>
        </p:txBody>
      </p:sp>
      <p:pic>
        <p:nvPicPr>
          <p:cNvPr id="7" name="Picture 6">
            <a:extLst>
              <a:ext uri="{FF2B5EF4-FFF2-40B4-BE49-F238E27FC236}">
                <a16:creationId xmlns:a16="http://schemas.microsoft.com/office/drawing/2014/main" id="{A6ECE1C9-F405-664F-A7E1-F7F8ACD7F20A}"/>
              </a:ext>
            </a:extLst>
          </p:cNvPr>
          <p:cNvPicPr>
            <a:picLocks noChangeAspect="1"/>
          </p:cNvPicPr>
          <p:nvPr userDrawn="1"/>
        </p:nvPicPr>
        <p:blipFill>
          <a:blip r:embed="rId2"/>
          <a:stretch>
            <a:fillRect/>
          </a:stretch>
        </p:blipFill>
        <p:spPr>
          <a:xfrm>
            <a:off x="5334000" y="0"/>
            <a:ext cx="6858000" cy="6858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15F9D3BE-BC61-124D-9D87-23AA521767F5}"/>
              </a:ext>
            </a:extLst>
          </p:cNvPr>
          <p:cNvPicPr>
            <a:picLocks noChangeAspect="1"/>
          </p:cNvPicPr>
          <p:nvPr userDrawn="1"/>
        </p:nvPicPr>
        <p:blipFill>
          <a:blip r:embed="rId3"/>
          <a:stretch>
            <a:fillRect/>
          </a:stretch>
        </p:blipFill>
        <p:spPr>
          <a:xfrm>
            <a:off x="707571" y="6011617"/>
            <a:ext cx="1521494" cy="570282"/>
          </a:xfrm>
          <a:prstGeom prst="rect">
            <a:avLst/>
          </a:prstGeom>
        </p:spPr>
      </p:pic>
      <p:sp>
        <p:nvSpPr>
          <p:cNvPr id="5" name="Footer Placeholder 4">
            <a:extLst>
              <a:ext uri="{FF2B5EF4-FFF2-40B4-BE49-F238E27FC236}">
                <a16:creationId xmlns:a16="http://schemas.microsoft.com/office/drawing/2014/main" id="{BA3D9F0E-CCD9-064E-B35C-D1CDE386E66F}"/>
              </a:ext>
            </a:extLst>
          </p:cNvPr>
          <p:cNvSpPr>
            <a:spLocks noGrp="1"/>
          </p:cNvSpPr>
          <p:nvPr>
            <p:ph type="ftr" sz="quarter" idx="11"/>
          </p:nvPr>
        </p:nvSpPr>
        <p:spPr>
          <a:xfrm>
            <a:off x="7369629" y="6114195"/>
            <a:ext cx="41148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endParaRPr lang="en-US" dirty="0">
              <a:solidFill>
                <a:schemeClr val="bg1"/>
              </a:solidFill>
            </a:endParaRPr>
          </a:p>
        </p:txBody>
      </p:sp>
    </p:spTree>
    <p:extLst>
      <p:ext uri="{BB962C8B-B14F-4D97-AF65-F5344CB8AC3E}">
        <p14:creationId xmlns:p14="http://schemas.microsoft.com/office/powerpoint/2010/main" val="1318430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B0A7F0-1B87-7146-A14A-1C59649D48AE}"/>
              </a:ext>
            </a:extLst>
          </p:cNvPr>
          <p:cNvPicPr>
            <a:picLocks noChangeAspect="1"/>
          </p:cNvPicPr>
          <p:nvPr userDrawn="1"/>
        </p:nvPicPr>
        <p:blipFill rotWithShape="1">
          <a:blip r:embed="rId2"/>
          <a:srcRect l="29778" r="6994"/>
          <a:stretch/>
        </p:blipFill>
        <p:spPr>
          <a:xfrm>
            <a:off x="-1" y="0"/>
            <a:ext cx="6487811" cy="6858000"/>
          </a:xfrm>
          <a:prstGeom prst="rect">
            <a:avLst/>
          </a:prstGeom>
        </p:spPr>
      </p:pic>
      <p:pic>
        <p:nvPicPr>
          <p:cNvPr id="10" name="Picture 9">
            <a:extLst>
              <a:ext uri="{FF2B5EF4-FFF2-40B4-BE49-F238E27FC236}">
                <a16:creationId xmlns:a16="http://schemas.microsoft.com/office/drawing/2014/main" id="{38032494-91D7-7940-A1A0-796CA3D4E29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C9A675D-E61F-9B4E-A206-772788002641}"/>
              </a:ext>
            </a:extLst>
          </p:cNvPr>
          <p:cNvSpPr>
            <a:spLocks noGrp="1"/>
          </p:cNvSpPr>
          <p:nvPr>
            <p:ph type="title" hasCustomPrompt="1"/>
          </p:nvPr>
        </p:nvSpPr>
        <p:spPr>
          <a:xfrm>
            <a:off x="6095999" y="223961"/>
            <a:ext cx="5388430" cy="1325563"/>
          </a:xfrm>
        </p:spPr>
        <p:txBody>
          <a:bodyPr/>
          <a:lstStyle>
            <a:lvl1pPr>
              <a:defRPr sz="32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17DB09F-F6C6-F847-95D7-F2439EED55A5}"/>
              </a:ext>
            </a:extLst>
          </p:cNvPr>
          <p:cNvSpPr>
            <a:spLocks noGrp="1"/>
          </p:cNvSpPr>
          <p:nvPr>
            <p:ph idx="1"/>
          </p:nvPr>
        </p:nvSpPr>
        <p:spPr>
          <a:xfrm>
            <a:off x="6095999" y="1574909"/>
            <a:ext cx="5388429" cy="4351338"/>
          </a:xfrm>
        </p:spPr>
        <p:txBody>
          <a:bodyPr/>
          <a:lstStyle>
            <a:lvl1pPr>
              <a:defRPr sz="24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4D5C6CE-B6D5-6747-A641-0252E076FF1E}"/>
              </a:ext>
            </a:extLst>
          </p:cNvPr>
          <p:cNvSpPr>
            <a:spLocks noGrp="1"/>
          </p:cNvSpPr>
          <p:nvPr>
            <p:ph type="sldNum" sz="quarter" idx="12"/>
          </p:nvPr>
        </p:nvSpPr>
        <p:spPr/>
        <p:txBody>
          <a:bodyPr/>
          <a:lstStyle/>
          <a:p>
            <a:fld id="{7958B5F6-74EF-E74D-9C7D-4F446EB15EA8}" type="slidenum">
              <a:rPr lang="en-US" smtClean="0"/>
              <a:t>‹#›</a:t>
            </a:fld>
            <a:endParaRPr lang="en-US"/>
          </a:p>
        </p:txBody>
      </p:sp>
      <p:pic>
        <p:nvPicPr>
          <p:cNvPr id="13" name="Picture 12" descr="A picture containing text&#10;&#10;Description automatically generated">
            <a:extLst>
              <a:ext uri="{FF2B5EF4-FFF2-40B4-BE49-F238E27FC236}">
                <a16:creationId xmlns:a16="http://schemas.microsoft.com/office/drawing/2014/main" id="{1775926D-DDC2-2049-BC04-706A5CA692D8}"/>
              </a:ext>
            </a:extLst>
          </p:cNvPr>
          <p:cNvPicPr>
            <a:picLocks noChangeAspect="1"/>
          </p:cNvPicPr>
          <p:nvPr userDrawn="1"/>
        </p:nvPicPr>
        <p:blipFill>
          <a:blip r:embed="rId4"/>
          <a:stretch>
            <a:fillRect/>
          </a:stretch>
        </p:blipFill>
        <p:spPr>
          <a:xfrm>
            <a:off x="5856790" y="6102843"/>
            <a:ext cx="1262042" cy="474883"/>
          </a:xfrm>
          <a:prstGeom prst="rect">
            <a:avLst/>
          </a:prstGeom>
        </p:spPr>
      </p:pic>
      <p:sp>
        <p:nvSpPr>
          <p:cNvPr id="5" name="Footer Placeholder 4">
            <a:extLst>
              <a:ext uri="{FF2B5EF4-FFF2-40B4-BE49-F238E27FC236}">
                <a16:creationId xmlns:a16="http://schemas.microsoft.com/office/drawing/2014/main" id="{BA3D9F0E-CCD9-064E-B35C-D1CDE386E66F}"/>
              </a:ext>
            </a:extLst>
          </p:cNvPr>
          <p:cNvSpPr>
            <a:spLocks noGrp="1"/>
          </p:cNvSpPr>
          <p:nvPr>
            <p:ph type="ftr" sz="quarter" idx="11"/>
          </p:nvPr>
        </p:nvSpPr>
        <p:spPr>
          <a:xfrm>
            <a:off x="7369629" y="6114195"/>
            <a:ext cx="41148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endParaRPr lang="en-US" dirty="0">
              <a:solidFill>
                <a:schemeClr val="bg1"/>
              </a:solidFill>
            </a:endParaRPr>
          </a:p>
        </p:txBody>
      </p:sp>
    </p:spTree>
    <p:extLst>
      <p:ext uri="{BB962C8B-B14F-4D97-AF65-F5344CB8AC3E}">
        <p14:creationId xmlns:p14="http://schemas.microsoft.com/office/powerpoint/2010/main" val="33624706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08564F-E143-B348-8A82-2D07B00D27EA}"/>
              </a:ext>
            </a:extLst>
          </p:cNvPr>
          <p:cNvPicPr>
            <a:picLocks noChangeAspect="1"/>
          </p:cNvPicPr>
          <p:nvPr userDrawn="1"/>
        </p:nvPicPr>
        <p:blipFill>
          <a:blip r:embed="rId2"/>
          <a:stretch>
            <a:fillRect/>
          </a:stretch>
        </p:blipFill>
        <p:spPr>
          <a:xfrm>
            <a:off x="5334000" y="0"/>
            <a:ext cx="6858000" cy="6858000"/>
          </a:xfrm>
          <a:prstGeom prst="rect">
            <a:avLst/>
          </a:prstGeom>
        </p:spPr>
      </p:pic>
      <p:sp>
        <p:nvSpPr>
          <p:cNvPr id="2" name="Title 1">
            <a:extLst>
              <a:ext uri="{FF2B5EF4-FFF2-40B4-BE49-F238E27FC236}">
                <a16:creationId xmlns:a16="http://schemas.microsoft.com/office/drawing/2014/main" id="{B0908E29-E54D-C546-8AED-FE1932D3ECB4}"/>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7313499-E2D0-3944-8A5D-50032082167D}"/>
              </a:ext>
            </a:extLst>
          </p:cNvPr>
          <p:cNvSpPr>
            <a:spLocks noGrp="1"/>
          </p:cNvSpPr>
          <p:nvPr>
            <p:ph sz="half" idx="1"/>
          </p:nvPr>
        </p:nvSpPr>
        <p:spPr>
          <a:xfrm>
            <a:off x="574729" y="1557283"/>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F3C436-9CDE-D24B-96BF-3A110B8E692E}"/>
              </a:ext>
            </a:extLst>
          </p:cNvPr>
          <p:cNvSpPr>
            <a:spLocks noGrp="1"/>
          </p:cNvSpPr>
          <p:nvPr>
            <p:ph sz="half" idx="2"/>
          </p:nvPr>
        </p:nvSpPr>
        <p:spPr>
          <a:xfrm>
            <a:off x="5779911" y="1557283"/>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9602DB3-C91F-8541-962C-0687D57794F0}"/>
              </a:ext>
            </a:extLst>
          </p:cNvPr>
          <p:cNvSpPr>
            <a:spLocks noGrp="1"/>
          </p:cNvSpPr>
          <p:nvPr>
            <p:ph type="sldNum" sz="quarter" idx="12"/>
          </p:nvPr>
        </p:nvSpPr>
        <p:spPr/>
        <p:txBody>
          <a:bodyPr/>
          <a:lstStyle/>
          <a:p>
            <a:fld id="{7958B5F6-74EF-E74D-9C7D-4F446EB15EA8}"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B69575B3-250F-4844-AA04-69360AAA7E2A}"/>
              </a:ext>
            </a:extLst>
          </p:cNvPr>
          <p:cNvPicPr>
            <a:picLocks noChangeAspect="1"/>
          </p:cNvPicPr>
          <p:nvPr userDrawn="1"/>
        </p:nvPicPr>
        <p:blipFill>
          <a:blip r:embed="rId3"/>
          <a:stretch>
            <a:fillRect/>
          </a:stretch>
        </p:blipFill>
        <p:spPr>
          <a:xfrm>
            <a:off x="707571" y="6011617"/>
            <a:ext cx="1521494" cy="570282"/>
          </a:xfrm>
          <a:prstGeom prst="rect">
            <a:avLst/>
          </a:prstGeom>
        </p:spPr>
      </p:pic>
      <p:sp>
        <p:nvSpPr>
          <p:cNvPr id="6" name="Footer Placeholder 5">
            <a:extLst>
              <a:ext uri="{FF2B5EF4-FFF2-40B4-BE49-F238E27FC236}">
                <a16:creationId xmlns:a16="http://schemas.microsoft.com/office/drawing/2014/main" id="{B4CCABE2-11BF-4049-8682-FBFEA49B0951}"/>
              </a:ext>
            </a:extLst>
          </p:cNvPr>
          <p:cNvSpPr>
            <a:spLocks noGrp="1"/>
          </p:cNvSpPr>
          <p:nvPr>
            <p:ph type="ftr" sz="quarter" idx="11"/>
          </p:nvPr>
        </p:nvSpPr>
        <p:spPr>
          <a:xfrm>
            <a:off x="7369629" y="6114195"/>
            <a:ext cx="4114800" cy="365125"/>
          </a:xfrm>
        </p:spPr>
        <p:txBody>
          <a:bodyPr/>
          <a:lstStyle>
            <a:lvl1pPr algn="r">
              <a:defRPr>
                <a:solidFill>
                  <a:schemeClr val="bg1"/>
                </a:solidFill>
              </a:defRPr>
            </a:lvl1pPr>
          </a:lstStyle>
          <a:p>
            <a:endParaRPr lang="en-US" dirty="0">
              <a:solidFill>
                <a:schemeClr val="bg1"/>
              </a:solidFill>
            </a:endParaRPr>
          </a:p>
        </p:txBody>
      </p:sp>
    </p:spTree>
    <p:extLst>
      <p:ext uri="{BB962C8B-B14F-4D97-AF65-F5344CB8AC3E}">
        <p14:creationId xmlns:p14="http://schemas.microsoft.com/office/powerpoint/2010/main" val="2517741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6E793B-9460-EA43-A241-4C19B934D886}"/>
              </a:ext>
            </a:extLst>
          </p:cNvPr>
          <p:cNvSpPr>
            <a:spLocks noGrp="1"/>
          </p:cNvSpPr>
          <p:nvPr>
            <p:ph type="title"/>
          </p:nvPr>
        </p:nvSpPr>
        <p:spPr>
          <a:xfrm>
            <a:off x="574729" y="20389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49CDC62-4D23-6241-96DF-09E36264CA79}"/>
              </a:ext>
            </a:extLst>
          </p:cNvPr>
          <p:cNvSpPr>
            <a:spLocks noGrp="1"/>
          </p:cNvSpPr>
          <p:nvPr>
            <p:ph type="body" idx="1"/>
          </p:nvPr>
        </p:nvSpPr>
        <p:spPr>
          <a:xfrm>
            <a:off x="574729" y="1559056"/>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E2FFE3E3-6D99-164C-87B2-A75510C756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A158C688-F077-5E4A-808A-476E417E8212}"/>
              </a:ext>
            </a:extLst>
          </p:cNvPr>
          <p:cNvSpPr>
            <a:spLocks noGrp="1"/>
          </p:cNvSpPr>
          <p:nvPr>
            <p:ph type="sldNum" sz="quarter" idx="4"/>
          </p:nvPr>
        </p:nvSpPr>
        <p:spPr>
          <a:xfrm>
            <a:off x="9159683" y="27610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958B5F6-74EF-E74D-9C7D-4F446EB15EA8}" type="slidenum">
              <a:rPr lang="en-US" smtClean="0"/>
              <a:pPr/>
              <a:t>‹#›</a:t>
            </a:fld>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1DD2581-B105-7148-9739-00ED92F16B16}"/>
              </a:ext>
            </a:extLst>
          </p:cNvPr>
          <p:cNvSpPr txBox="1"/>
          <p:nvPr userDrawn="1"/>
        </p:nvSpPr>
        <p:spPr>
          <a:xfrm>
            <a:off x="8691125" y="6397233"/>
            <a:ext cx="2793304" cy="184666"/>
          </a:xfrm>
          <a:prstGeom prst="rect">
            <a:avLst/>
          </a:prstGeom>
          <a:noFill/>
        </p:spPr>
        <p:txBody>
          <a:bodyPr wrap="square" lIns="0" tIns="0" rIns="0" bIns="0" rtlCol="0">
            <a:spAutoFit/>
          </a:bodyPr>
          <a:lstStyle/>
          <a:p>
            <a:pPr algn="r"/>
            <a:r>
              <a:rPr lang="en-US" sz="1200" dirty="0">
                <a:solidFill>
                  <a:schemeClr val="bg1"/>
                </a:solidFill>
                <a:latin typeface="Arial" panose="020B0604020202020204" pitchFamily="34" charset="0"/>
                <a:cs typeface="Arial" panose="020B0604020202020204" pitchFamily="34" charset="0"/>
              </a:rPr>
              <a:t>Department of Public Affairs</a:t>
            </a:r>
          </a:p>
        </p:txBody>
      </p:sp>
    </p:spTree>
    <p:extLst>
      <p:ext uri="{BB962C8B-B14F-4D97-AF65-F5344CB8AC3E}">
        <p14:creationId xmlns:p14="http://schemas.microsoft.com/office/powerpoint/2010/main" val="95456304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5" r:id="rId3"/>
    <p:sldLayoutId id="2147483660" r:id="rId4"/>
    <p:sldLayoutId id="2147483662" r:id="rId5"/>
    <p:sldLayoutId id="2147483663" r:id="rId6"/>
    <p:sldLayoutId id="2147483650" r:id="rId7"/>
    <p:sldLayoutId id="2147483664" r:id="rId8"/>
    <p:sldLayoutId id="2147483652" r:id="rId9"/>
    <p:sldLayoutId id="2147483653" r:id="rId10"/>
    <p:sldLayoutId id="2147483661" r:id="rId11"/>
    <p:sldLayoutId id="2147483654" r:id="rId12"/>
    <p:sldLayoutId id="2147483655" r:id="rId13"/>
    <p:sldLayoutId id="2147483656" r:id="rId14"/>
    <p:sldLayoutId id="2147483657" r:id="rId15"/>
    <p:sldLayoutId id="2147483666" r:id="rId16"/>
  </p:sldLayoutIdLst>
  <p:txStyles>
    <p:titleStyle>
      <a:lvl1pPr algn="l" defTabSz="914400" rtl="0" eaLnBrk="1" latinLnBrk="0" hangingPunct="1">
        <a:lnSpc>
          <a:spcPct val="90000"/>
        </a:lnSpc>
        <a:spcBef>
          <a:spcPct val="0"/>
        </a:spcBef>
        <a:buNone/>
        <a:defRPr sz="3200" b="1" kern="1200">
          <a:solidFill>
            <a:srgbClr val="0C6EB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4.xml"/><Relationship Id="rId7" Type="http://schemas.openxmlformats.org/officeDocument/2006/relationships/diagramColors" Target="../diagrams/colors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media12.m4a"/><Relationship Id="rId7" Type="http://schemas.openxmlformats.org/officeDocument/2006/relationships/image" Target="../media/image17.jpeg"/><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audio" Target="../media/audio1.wav"/><Relationship Id="rId11" Type="http://schemas.openxmlformats.org/officeDocument/2006/relationships/image" Target="../media/image8.png"/><Relationship Id="rId5" Type="http://schemas.openxmlformats.org/officeDocument/2006/relationships/notesSlide" Target="../notesSlides/notesSlide2.xml"/><Relationship Id="rId10" Type="http://schemas.openxmlformats.org/officeDocument/2006/relationships/image" Target="../media/image20.jpeg"/><Relationship Id="rId4" Type="http://schemas.openxmlformats.org/officeDocument/2006/relationships/slideLayout" Target="../slideLayouts/slideLayout16.xml"/><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25.jpeg"/><Relationship Id="rId4"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9.emf"/><Relationship Id="rId4"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26.jpeg"/><Relationship Id="rId4"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8.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8.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8.png"/><Relationship Id="rId4" Type="http://schemas.openxmlformats.org/officeDocument/2006/relationships/image" Target="../media/image31.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37.png"/><Relationship Id="rId4"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8.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8.png"/><Relationship Id="rId4" Type="http://schemas.openxmlformats.org/officeDocument/2006/relationships/image" Target="../media/image39.e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8.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8.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8.pn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9.wmf"/><Relationship Id="rId5" Type="http://schemas.openxmlformats.org/officeDocument/2006/relationships/image" Target="../media/image48.png"/><Relationship Id="rId4" Type="http://schemas.openxmlformats.org/officeDocument/2006/relationships/image" Target="../media/image47.wm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8.png"/><Relationship Id="rId5" Type="http://schemas.openxmlformats.org/officeDocument/2006/relationships/image" Target="../media/image50.png"/><Relationship Id="rId4" Type="http://schemas.openxmlformats.org/officeDocument/2006/relationships/hyperlink" Target="https://universityhospital.ellucid.com/documents/view/2408/5931" TargetMode="External"/></Relationships>
</file>

<file path=ppt/slides/_rels/slide3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4.xml"/><Relationship Id="rId7" Type="http://schemas.openxmlformats.org/officeDocument/2006/relationships/diagramColors" Target="../diagrams/colors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8.png"/><Relationship Id="rId5" Type="http://schemas.openxmlformats.org/officeDocument/2006/relationships/image" Target="../media/image5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8.pn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8.png"/><Relationship Id="rId4" Type="http://schemas.openxmlformats.org/officeDocument/2006/relationships/image" Target="../media/image57.em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8.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8.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audio" Target="../media/media43.m4a"/><Relationship Id="rId2" Type="http://schemas.microsoft.com/office/2007/relationships/media" Target="../media/media4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8.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8.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8.png"/><Relationship Id="rId5" Type="http://schemas.openxmlformats.org/officeDocument/2006/relationships/image" Target="../media/image63.pn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8.png"/><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8.png"/><Relationship Id="rId5" Type="http://schemas.openxmlformats.org/officeDocument/2006/relationships/image" Target="../media/image66.pn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8.png"/><Relationship Id="rId5" Type="http://schemas.openxmlformats.org/officeDocument/2006/relationships/image" Target="../media/image68.png"/><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8.png"/><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8.png"/><Relationship Id="rId5" Type="http://schemas.openxmlformats.org/officeDocument/2006/relationships/image" Target="../media/image71.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5.m4a"/><Relationship Id="rId1" Type="http://schemas.microsoft.com/office/2007/relationships/media" Target="../media/media55.m4a"/><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8.png"/><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audio" Target="../media/media57.m4a"/><Relationship Id="rId2" Type="http://schemas.microsoft.com/office/2007/relationships/media" Target="../media/media57.m4a"/><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73.png"/><Relationship Id="rId4"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8.png"/><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4943C-57CD-3049-BF96-8C8AB3C28190}"/>
              </a:ext>
            </a:extLst>
          </p:cNvPr>
          <p:cNvSpPr>
            <a:spLocks noGrp="1"/>
          </p:cNvSpPr>
          <p:nvPr>
            <p:ph type="title"/>
          </p:nvPr>
        </p:nvSpPr>
        <p:spPr>
          <a:xfrm>
            <a:off x="1188647" y="1000671"/>
            <a:ext cx="9758753" cy="2852737"/>
          </a:xfrm>
        </p:spPr>
        <p:txBody>
          <a:bodyPr/>
          <a:lstStyle/>
          <a:p>
            <a:r>
              <a:rPr lang="en-US" dirty="0"/>
              <a:t>INFECTION PREVENTION &amp; CONTROL</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0925416"/>
      </p:ext>
    </p:extLst>
  </p:cSld>
  <p:clrMapOvr>
    <a:masterClrMapping/>
  </p:clrMapOvr>
  <mc:AlternateContent xmlns:mc="http://schemas.openxmlformats.org/markup-compatibility/2006" xmlns:p14="http://schemas.microsoft.com/office/powerpoint/2010/main">
    <mc:Choice Requires="p14">
      <p:transition spd="slow" p14:dur="2000" advTm="12723"/>
    </mc:Choice>
    <mc:Fallback xmlns="">
      <p:transition spd="slow" advTm="12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06B30-17C5-4D07-A4F5-1B2E747D24E4}"/>
              </a:ext>
            </a:extLst>
          </p:cNvPr>
          <p:cNvSpPr>
            <a:spLocks noGrp="1"/>
          </p:cNvSpPr>
          <p:nvPr>
            <p:ph type="title"/>
          </p:nvPr>
        </p:nvSpPr>
        <p:spPr/>
        <p:txBody>
          <a:bodyPr/>
          <a:lstStyle/>
          <a:p>
            <a:r>
              <a:rPr lang="en-US" dirty="0"/>
              <a:t>Components of Standard Precautions</a:t>
            </a:r>
          </a:p>
        </p:txBody>
      </p:sp>
      <p:graphicFrame>
        <p:nvGraphicFramePr>
          <p:cNvPr id="4" name="Content Placeholder 3">
            <a:extLst>
              <a:ext uri="{FF2B5EF4-FFF2-40B4-BE49-F238E27FC236}">
                <a16:creationId xmlns:a16="http://schemas.microsoft.com/office/drawing/2014/main" id="{7D5B133C-FB67-468B-98C4-CA9D16429AFB}"/>
              </a:ext>
            </a:extLst>
          </p:cNvPr>
          <p:cNvGraphicFramePr>
            <a:graphicFrameLocks noGrp="1"/>
          </p:cNvGraphicFramePr>
          <p:nvPr>
            <p:ph idx="1"/>
            <p:extLst>
              <p:ext uri="{D42A27DB-BD31-4B8C-83A1-F6EECF244321}">
                <p14:modId xmlns:p14="http://schemas.microsoft.com/office/powerpoint/2010/main" val="2286875258"/>
              </p:ext>
            </p:extLst>
          </p:nvPr>
        </p:nvGraphicFramePr>
        <p:xfrm>
          <a:off x="574675" y="1358900"/>
          <a:ext cx="10515600" cy="45513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25094550"/>
      </p:ext>
    </p:extLst>
  </p:cSld>
  <p:clrMapOvr>
    <a:masterClrMapping/>
  </p:clrMapOvr>
  <mc:AlternateContent xmlns:mc="http://schemas.openxmlformats.org/markup-compatibility/2006" xmlns:p14="http://schemas.microsoft.com/office/powerpoint/2010/main">
    <mc:Choice Requires="p14">
      <p:transition spd="slow" p14:dur="2000" advTm="15429"/>
    </mc:Choice>
    <mc:Fallback xmlns="">
      <p:transition spd="slow" advTm="15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ChangeArrowheads="1"/>
          </p:cNvSpPr>
          <p:nvPr/>
        </p:nvSpPr>
        <p:spPr bwMode="auto">
          <a:xfrm>
            <a:off x="1722439" y="2036867"/>
            <a:ext cx="4308475" cy="2182253"/>
          </a:xfrm>
          <a:prstGeom prst="rect">
            <a:avLst/>
          </a:prstGeom>
          <a:solidFill>
            <a:srgbClr val="92D050"/>
          </a:solidFill>
          <a:ln>
            <a:noFill/>
          </a:ln>
          <a:effectLst/>
        </p:spPr>
        <p:txBody>
          <a:bodyPr wrap="none" anchor="ctr"/>
          <a:lstStyle/>
          <a:p>
            <a:endParaRPr lang="en-US"/>
          </a:p>
        </p:txBody>
      </p:sp>
      <p:sp>
        <p:nvSpPr>
          <p:cNvPr id="874499" name="Rectangle 3"/>
          <p:cNvSpPr>
            <a:spLocks noChangeArrowheads="1"/>
          </p:cNvSpPr>
          <p:nvPr/>
        </p:nvSpPr>
        <p:spPr bwMode="auto">
          <a:xfrm>
            <a:off x="6162675" y="2036867"/>
            <a:ext cx="4306888" cy="2235517"/>
          </a:xfrm>
          <a:prstGeom prst="rect">
            <a:avLst/>
          </a:prstGeom>
          <a:solidFill>
            <a:srgbClr val="92D050"/>
          </a:solidFill>
          <a:ln>
            <a:noFill/>
          </a:ln>
          <a:effectLst/>
        </p:spPr>
        <p:txBody>
          <a:bodyPr wrap="none" anchor="ctr"/>
          <a:lstStyle/>
          <a:p>
            <a:endParaRPr lang="en-US"/>
          </a:p>
        </p:txBody>
      </p:sp>
      <p:sp>
        <p:nvSpPr>
          <p:cNvPr id="874500" name="Rectangle 4"/>
          <p:cNvSpPr>
            <a:spLocks noChangeArrowheads="1"/>
          </p:cNvSpPr>
          <p:nvPr/>
        </p:nvSpPr>
        <p:spPr bwMode="auto">
          <a:xfrm>
            <a:off x="1731317" y="4361344"/>
            <a:ext cx="4308475" cy="1990725"/>
          </a:xfrm>
          <a:prstGeom prst="rect">
            <a:avLst/>
          </a:prstGeom>
          <a:solidFill>
            <a:schemeClr val="accent6">
              <a:lumMod val="60000"/>
              <a:lumOff val="40000"/>
            </a:schemeClr>
          </a:solidFill>
          <a:ln>
            <a:noFill/>
          </a:ln>
          <a:effectLst/>
        </p:spPr>
        <p:txBody>
          <a:bodyPr wrap="none" anchor="ctr"/>
          <a:lstStyle/>
          <a:p>
            <a:endParaRPr lang="en-US"/>
          </a:p>
        </p:txBody>
      </p:sp>
      <p:sp>
        <p:nvSpPr>
          <p:cNvPr id="874501" name="Rectangle 5"/>
          <p:cNvSpPr>
            <a:spLocks noChangeArrowheads="1"/>
          </p:cNvSpPr>
          <p:nvPr/>
        </p:nvSpPr>
        <p:spPr bwMode="auto">
          <a:xfrm>
            <a:off x="6162675" y="4343594"/>
            <a:ext cx="4306888" cy="2092118"/>
          </a:xfrm>
          <a:prstGeom prst="rect">
            <a:avLst/>
          </a:prstGeom>
          <a:solidFill>
            <a:srgbClr val="92D050"/>
          </a:solidFill>
          <a:ln>
            <a:noFill/>
          </a:ln>
          <a:effectLst/>
        </p:spPr>
        <p:txBody>
          <a:bodyPr wrap="none" anchor="ctr"/>
          <a:lstStyle/>
          <a:p>
            <a:endParaRPr lang="en-US"/>
          </a:p>
        </p:txBody>
      </p:sp>
      <p:sp>
        <p:nvSpPr>
          <p:cNvPr id="874502" name="Text Box 6"/>
          <p:cNvSpPr txBox="1">
            <a:spLocks noChangeArrowheads="1"/>
          </p:cNvSpPr>
          <p:nvPr/>
        </p:nvSpPr>
        <p:spPr bwMode="auto">
          <a:xfrm>
            <a:off x="1992313" y="213360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it-IT"/>
          </a:p>
        </p:txBody>
      </p:sp>
      <p:sp>
        <p:nvSpPr>
          <p:cNvPr id="874503" name="Text Box 7"/>
          <p:cNvSpPr txBox="1">
            <a:spLocks noChangeArrowheads="1"/>
          </p:cNvSpPr>
          <p:nvPr/>
        </p:nvSpPr>
        <p:spPr bwMode="auto">
          <a:xfrm>
            <a:off x="2043113" y="215265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it-IT"/>
          </a:p>
        </p:txBody>
      </p:sp>
      <p:sp>
        <p:nvSpPr>
          <p:cNvPr id="874504" name="Rectangle 8"/>
          <p:cNvSpPr>
            <a:spLocks noGrp="1" noChangeArrowheads="1"/>
          </p:cNvSpPr>
          <p:nvPr>
            <p:ph type="title"/>
          </p:nvPr>
        </p:nvSpPr>
        <p:spPr>
          <a:xfrm>
            <a:off x="1003300" y="422288"/>
            <a:ext cx="9207500" cy="1495677"/>
          </a:xfrm>
        </p:spPr>
        <p:txBody>
          <a:bodyPr>
            <a:normAutofit/>
          </a:bodyPr>
          <a:lstStyle/>
          <a:p>
            <a:r>
              <a:rPr lang="en-GB" dirty="0"/>
              <a:t>Most frequent sites of infection </a:t>
            </a:r>
            <a:br>
              <a:rPr lang="en-GB" dirty="0"/>
            </a:br>
            <a:r>
              <a:rPr lang="en-GB" dirty="0"/>
              <a:t>and their risk factors</a:t>
            </a:r>
          </a:p>
        </p:txBody>
      </p:sp>
      <p:sp>
        <p:nvSpPr>
          <p:cNvPr id="874505" name="Text Box 9"/>
          <p:cNvSpPr txBox="1">
            <a:spLocks noChangeArrowheads="1"/>
          </p:cNvSpPr>
          <p:nvPr/>
        </p:nvSpPr>
        <p:spPr bwMode="auto">
          <a:xfrm>
            <a:off x="7207801" y="2203348"/>
            <a:ext cx="3103153" cy="2023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a:r>
              <a:rPr lang="en-GB" sz="1200" b="1" dirty="0"/>
              <a:t>LOWER RESPIRATORY TRACT INFECTIONS</a:t>
            </a:r>
          </a:p>
          <a:p>
            <a:pPr algn="l"/>
            <a:r>
              <a:rPr lang="en-GB" sz="1400" b="1" dirty="0">
                <a:solidFill>
                  <a:schemeClr val="accent1"/>
                </a:solidFill>
              </a:rPr>
              <a:t>Mechanical ventilation</a:t>
            </a:r>
          </a:p>
          <a:p>
            <a:pPr algn="l"/>
            <a:r>
              <a:rPr lang="en-GB" sz="1400" b="1" dirty="0">
                <a:solidFill>
                  <a:schemeClr val="accent1"/>
                </a:solidFill>
              </a:rPr>
              <a:t>Aspiration</a:t>
            </a:r>
          </a:p>
          <a:p>
            <a:pPr algn="l"/>
            <a:r>
              <a:rPr lang="en-GB" sz="1400" b="1" dirty="0">
                <a:solidFill>
                  <a:schemeClr val="accent1"/>
                </a:solidFill>
              </a:rPr>
              <a:t>Nasogastric tube</a:t>
            </a:r>
          </a:p>
          <a:p>
            <a:pPr algn="l"/>
            <a:r>
              <a:rPr lang="en-GB" sz="1100" dirty="0">
                <a:solidFill>
                  <a:schemeClr val="tx2"/>
                </a:solidFill>
              </a:rPr>
              <a:t>Central nervous system depressants</a:t>
            </a:r>
          </a:p>
          <a:p>
            <a:pPr algn="l">
              <a:lnSpc>
                <a:spcPct val="90000"/>
              </a:lnSpc>
            </a:pPr>
            <a:r>
              <a:rPr lang="en-GB" sz="1100" dirty="0">
                <a:solidFill>
                  <a:schemeClr val="tx2"/>
                </a:solidFill>
              </a:rPr>
              <a:t>Antibiotics and anti-acids</a:t>
            </a:r>
          </a:p>
          <a:p>
            <a:pPr algn="l">
              <a:lnSpc>
                <a:spcPct val="90000"/>
              </a:lnSpc>
            </a:pPr>
            <a:r>
              <a:rPr lang="en-GB" sz="1100" dirty="0">
                <a:solidFill>
                  <a:schemeClr val="tx2"/>
                </a:solidFill>
              </a:rPr>
              <a:t>Prolonged health-care facilities stay</a:t>
            </a:r>
          </a:p>
          <a:p>
            <a:pPr algn="l">
              <a:lnSpc>
                <a:spcPct val="90000"/>
              </a:lnSpc>
            </a:pPr>
            <a:r>
              <a:rPr lang="en-GB" sz="1100" dirty="0">
                <a:solidFill>
                  <a:schemeClr val="tx2"/>
                </a:solidFill>
              </a:rPr>
              <a:t>Malnutrition</a:t>
            </a:r>
          </a:p>
          <a:p>
            <a:pPr algn="l">
              <a:lnSpc>
                <a:spcPct val="90000"/>
              </a:lnSpc>
            </a:pPr>
            <a:r>
              <a:rPr lang="en-GB" sz="1100" dirty="0">
                <a:solidFill>
                  <a:schemeClr val="tx2"/>
                </a:solidFill>
              </a:rPr>
              <a:t>Advanced age</a:t>
            </a:r>
          </a:p>
          <a:p>
            <a:pPr algn="l"/>
            <a:r>
              <a:rPr lang="en-GB" sz="1100" dirty="0">
                <a:solidFill>
                  <a:schemeClr val="tx2"/>
                </a:solidFill>
              </a:rPr>
              <a:t>Surgery</a:t>
            </a:r>
          </a:p>
          <a:p>
            <a:pPr algn="l">
              <a:lnSpc>
                <a:spcPct val="90000"/>
              </a:lnSpc>
            </a:pPr>
            <a:r>
              <a:rPr lang="en-GB" sz="1100" dirty="0">
                <a:solidFill>
                  <a:schemeClr val="tx2"/>
                </a:solidFill>
              </a:rPr>
              <a:t>Immunodeficiency</a:t>
            </a:r>
          </a:p>
        </p:txBody>
      </p:sp>
      <p:sp>
        <p:nvSpPr>
          <p:cNvPr id="874507" name="Text Box 11"/>
          <p:cNvSpPr txBox="1">
            <a:spLocks noChangeArrowheads="1"/>
          </p:cNvSpPr>
          <p:nvPr/>
        </p:nvSpPr>
        <p:spPr bwMode="auto">
          <a:xfrm>
            <a:off x="6371208" y="4448239"/>
            <a:ext cx="3839592"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a:r>
              <a:rPr lang="en-GB" sz="1200" b="1" dirty="0"/>
              <a:t>BLOOD INFECTIONS</a:t>
            </a:r>
          </a:p>
          <a:p>
            <a:pPr algn="l"/>
            <a:r>
              <a:rPr lang="en-GB" sz="1400" b="1" dirty="0">
                <a:solidFill>
                  <a:schemeClr val="accent1"/>
                </a:solidFill>
              </a:rPr>
              <a:t>Vascular catheter</a:t>
            </a:r>
          </a:p>
          <a:p>
            <a:pPr algn="l"/>
            <a:r>
              <a:rPr lang="en-GB" sz="1400" b="1" dirty="0">
                <a:solidFill>
                  <a:schemeClr val="accent1"/>
                </a:solidFill>
              </a:rPr>
              <a:t>Neonatal age</a:t>
            </a:r>
          </a:p>
          <a:p>
            <a:pPr algn="l"/>
            <a:r>
              <a:rPr lang="en-GB" sz="1400" b="1" dirty="0">
                <a:solidFill>
                  <a:schemeClr val="accent1"/>
                </a:solidFill>
              </a:rPr>
              <a:t>Critical care</a:t>
            </a:r>
            <a:r>
              <a:rPr lang="en-GB" sz="1100" dirty="0">
                <a:solidFill>
                  <a:schemeClr val="tx2"/>
                </a:solidFill>
              </a:rPr>
              <a:t> </a:t>
            </a:r>
            <a:br>
              <a:rPr lang="en-GB" sz="1100" dirty="0">
                <a:solidFill>
                  <a:schemeClr val="tx2"/>
                </a:solidFill>
              </a:rPr>
            </a:br>
            <a:r>
              <a:rPr lang="en-GB" sz="1100" dirty="0">
                <a:solidFill>
                  <a:schemeClr val="tx2"/>
                </a:solidFill>
              </a:rPr>
              <a:t>Severe underlying disease</a:t>
            </a:r>
          </a:p>
          <a:p>
            <a:pPr algn="l"/>
            <a:r>
              <a:rPr lang="en-GB" sz="1100" dirty="0">
                <a:solidFill>
                  <a:schemeClr val="tx2"/>
                </a:solidFill>
              </a:rPr>
              <a:t>Neutropenia</a:t>
            </a:r>
          </a:p>
          <a:p>
            <a:pPr algn="l"/>
            <a:r>
              <a:rPr lang="en-GB" sz="1100" dirty="0">
                <a:solidFill>
                  <a:schemeClr val="tx2"/>
                </a:solidFill>
              </a:rPr>
              <a:t>Immunodeficiency</a:t>
            </a:r>
          </a:p>
          <a:p>
            <a:pPr algn="l"/>
            <a:r>
              <a:rPr lang="en-GB" sz="1100" dirty="0">
                <a:solidFill>
                  <a:schemeClr val="tx2"/>
                </a:solidFill>
              </a:rPr>
              <a:t>New invasive technologies</a:t>
            </a:r>
          </a:p>
          <a:p>
            <a:pPr algn="l"/>
            <a:r>
              <a:rPr lang="en-GB" sz="1100" dirty="0">
                <a:solidFill>
                  <a:schemeClr val="tx2"/>
                </a:solidFill>
              </a:rPr>
              <a:t>Lack of training and supervision</a:t>
            </a:r>
          </a:p>
        </p:txBody>
      </p:sp>
      <p:sp>
        <p:nvSpPr>
          <p:cNvPr id="874509" name="Text Box 13"/>
          <p:cNvSpPr txBox="1">
            <a:spLocks noChangeArrowheads="1"/>
          </p:cNvSpPr>
          <p:nvPr/>
        </p:nvSpPr>
        <p:spPr bwMode="auto">
          <a:xfrm>
            <a:off x="1731316" y="4412081"/>
            <a:ext cx="4299598" cy="2023631"/>
          </a:xfrm>
          <a:prstGeom prst="rect">
            <a:avLst/>
          </a:prstGeom>
          <a:solidFill>
            <a:srgbClr val="92D050"/>
          </a:solidFill>
          <a:ln>
            <a:noFill/>
          </a:ln>
          <a:effectLst/>
        </p:spPr>
        <p:txBody>
          <a:bodyPr wrap="square" lIns="0">
            <a:spAutoFit/>
          </a:bodyPr>
          <a:lstStyle/>
          <a:p>
            <a:r>
              <a:rPr lang="en-GB" sz="1200" b="1" dirty="0"/>
              <a:t>SURGICAL SITE INFECTIONS</a:t>
            </a:r>
          </a:p>
          <a:p>
            <a:r>
              <a:rPr lang="en-GB" sz="1400" b="1" dirty="0">
                <a:solidFill>
                  <a:schemeClr val="accent1"/>
                </a:solidFill>
              </a:rPr>
              <a:t>Inadequate antibiotic prophylaxis</a:t>
            </a:r>
          </a:p>
          <a:p>
            <a:r>
              <a:rPr lang="en-GB" sz="1400" b="1" dirty="0">
                <a:solidFill>
                  <a:schemeClr val="accent1"/>
                </a:solidFill>
              </a:rPr>
              <a:t>Incorrect surgical skin preparation</a:t>
            </a:r>
          </a:p>
          <a:p>
            <a:r>
              <a:rPr lang="en-GB" sz="1400" b="1" dirty="0">
                <a:solidFill>
                  <a:schemeClr val="accent1"/>
                </a:solidFill>
              </a:rPr>
              <a:t>Inappropriate wound care</a:t>
            </a:r>
            <a:r>
              <a:rPr lang="en-GB" sz="1100" dirty="0">
                <a:solidFill>
                  <a:schemeClr val="tx2"/>
                </a:solidFill>
              </a:rPr>
              <a:t> </a:t>
            </a:r>
          </a:p>
          <a:p>
            <a:r>
              <a:rPr lang="en-GB" sz="1100" dirty="0">
                <a:solidFill>
                  <a:schemeClr val="tx2"/>
                </a:solidFill>
              </a:rPr>
              <a:t>Surgical intervention duration</a:t>
            </a:r>
          </a:p>
          <a:p>
            <a:pPr>
              <a:lnSpc>
                <a:spcPct val="90000"/>
              </a:lnSpc>
            </a:pPr>
            <a:r>
              <a:rPr lang="en-GB" sz="1100" dirty="0">
                <a:solidFill>
                  <a:schemeClr val="tx2"/>
                </a:solidFill>
              </a:rPr>
              <a:t>Type of wound</a:t>
            </a:r>
            <a:endParaRPr lang="en-GB" sz="1400" b="1" dirty="0">
              <a:solidFill>
                <a:schemeClr val="accent1"/>
              </a:solidFill>
            </a:endParaRPr>
          </a:p>
          <a:p>
            <a:r>
              <a:rPr lang="en-GB" sz="1100" dirty="0">
                <a:solidFill>
                  <a:schemeClr val="tx2"/>
                </a:solidFill>
              </a:rPr>
              <a:t>Poor surgical asepsis</a:t>
            </a:r>
          </a:p>
          <a:p>
            <a:pPr>
              <a:lnSpc>
                <a:spcPct val="90000"/>
              </a:lnSpc>
            </a:pPr>
            <a:r>
              <a:rPr lang="en-GB" sz="1100" dirty="0">
                <a:solidFill>
                  <a:schemeClr val="tx2"/>
                </a:solidFill>
              </a:rPr>
              <a:t>Diabetes</a:t>
            </a:r>
          </a:p>
          <a:p>
            <a:pPr>
              <a:lnSpc>
                <a:spcPct val="90000"/>
              </a:lnSpc>
            </a:pPr>
            <a:r>
              <a:rPr lang="en-GB" sz="1100" dirty="0">
                <a:solidFill>
                  <a:schemeClr val="tx2"/>
                </a:solidFill>
              </a:rPr>
              <a:t>Nutritional state</a:t>
            </a:r>
          </a:p>
          <a:p>
            <a:pPr>
              <a:lnSpc>
                <a:spcPct val="90000"/>
              </a:lnSpc>
            </a:pPr>
            <a:r>
              <a:rPr lang="en-GB" sz="1100" dirty="0">
                <a:solidFill>
                  <a:schemeClr val="tx2"/>
                </a:solidFill>
              </a:rPr>
              <a:t>Immunodeficiency</a:t>
            </a:r>
          </a:p>
          <a:p>
            <a:pPr>
              <a:lnSpc>
                <a:spcPct val="90000"/>
              </a:lnSpc>
            </a:pPr>
            <a:r>
              <a:rPr lang="en-GB" sz="1100" dirty="0">
                <a:solidFill>
                  <a:schemeClr val="tx2"/>
                </a:solidFill>
              </a:rPr>
              <a:t>Lack of training and supervision</a:t>
            </a:r>
          </a:p>
        </p:txBody>
      </p:sp>
      <p:sp>
        <p:nvSpPr>
          <p:cNvPr id="874511" name="Text Box 15"/>
          <p:cNvSpPr txBox="1">
            <a:spLocks noChangeArrowheads="1"/>
          </p:cNvSpPr>
          <p:nvPr/>
        </p:nvSpPr>
        <p:spPr bwMode="auto">
          <a:xfrm>
            <a:off x="1979615" y="2322205"/>
            <a:ext cx="341788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r>
              <a:rPr lang="en-GB" sz="1200" b="1" dirty="0"/>
              <a:t>URINARY TRACT INFECTIONS</a:t>
            </a:r>
          </a:p>
          <a:p>
            <a:r>
              <a:rPr lang="en-GB" sz="1400" b="1" dirty="0">
                <a:solidFill>
                  <a:schemeClr val="accent1"/>
                </a:solidFill>
              </a:rPr>
              <a:t>Urinary catheter</a:t>
            </a:r>
          </a:p>
          <a:p>
            <a:r>
              <a:rPr lang="en-GB" sz="1400" b="1" dirty="0">
                <a:solidFill>
                  <a:schemeClr val="accent1"/>
                </a:solidFill>
              </a:rPr>
              <a:t>Urinary invasive procedures</a:t>
            </a:r>
          </a:p>
          <a:p>
            <a:r>
              <a:rPr lang="en-GB" sz="1100" dirty="0">
                <a:solidFill>
                  <a:schemeClr val="tx2"/>
                </a:solidFill>
              </a:rPr>
              <a:t>Advanced age</a:t>
            </a:r>
          </a:p>
          <a:p>
            <a:r>
              <a:rPr lang="en-GB" sz="1100" dirty="0">
                <a:solidFill>
                  <a:schemeClr val="tx2"/>
                </a:solidFill>
              </a:rPr>
              <a:t>Severe underlying disease</a:t>
            </a:r>
          </a:p>
          <a:p>
            <a:r>
              <a:rPr lang="en-GB" sz="1100" dirty="0">
                <a:solidFill>
                  <a:schemeClr val="tx2"/>
                </a:solidFill>
              </a:rPr>
              <a:t>Pregnancy</a:t>
            </a:r>
          </a:p>
          <a:p>
            <a:r>
              <a:rPr lang="en-GB" sz="1100" dirty="0">
                <a:solidFill>
                  <a:schemeClr val="tx2"/>
                </a:solidFill>
              </a:rPr>
              <a:t>Diabetes</a:t>
            </a:r>
          </a:p>
        </p:txBody>
      </p:sp>
      <p:sp>
        <p:nvSpPr>
          <p:cNvPr id="874513" name="Oval 17"/>
          <p:cNvSpPr>
            <a:spLocks noChangeArrowheads="1"/>
          </p:cNvSpPr>
          <p:nvPr/>
        </p:nvSpPr>
        <p:spPr bwMode="auto">
          <a:xfrm>
            <a:off x="5080000" y="2413000"/>
            <a:ext cx="2032000" cy="20320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08000" rIns="0" bIns="0" anchor="ctr"/>
          <a:lstStyle/>
          <a:p>
            <a:r>
              <a:rPr lang="en-GB" sz="1400"/>
              <a:t>Most common </a:t>
            </a:r>
            <a:br>
              <a:rPr lang="en-GB" sz="1400"/>
            </a:br>
            <a:r>
              <a:rPr lang="en-GB" sz="1400"/>
              <a:t>sites of health care-</a:t>
            </a:r>
            <a:br>
              <a:rPr lang="en-GB" sz="1400"/>
            </a:br>
            <a:r>
              <a:rPr lang="en-GB" sz="1400"/>
              <a:t>associated infection </a:t>
            </a:r>
            <a:br>
              <a:rPr lang="en-GB" sz="1400"/>
            </a:br>
            <a:r>
              <a:rPr lang="en-GB" sz="1400"/>
              <a:t>and the risk factors </a:t>
            </a:r>
            <a:br>
              <a:rPr lang="en-GB" sz="1400"/>
            </a:br>
            <a:r>
              <a:rPr lang="en-GB" sz="1400"/>
              <a:t>underlying the </a:t>
            </a:r>
            <a:br>
              <a:rPr lang="en-GB" sz="1400"/>
            </a:br>
            <a:r>
              <a:rPr lang="en-GB" sz="1400"/>
              <a:t>occurrence of </a:t>
            </a:r>
            <a:br>
              <a:rPr lang="en-GB" sz="1400"/>
            </a:br>
            <a:r>
              <a:rPr lang="en-GB" sz="1400"/>
              <a:t>infections</a:t>
            </a:r>
          </a:p>
        </p:txBody>
      </p:sp>
      <p:sp>
        <p:nvSpPr>
          <p:cNvPr id="874514" name="Oval 18"/>
          <p:cNvSpPr>
            <a:spLocks noChangeArrowheads="1"/>
          </p:cNvSpPr>
          <p:nvPr/>
        </p:nvSpPr>
        <p:spPr bwMode="auto">
          <a:xfrm>
            <a:off x="5078415" y="2401168"/>
            <a:ext cx="2033586" cy="2033588"/>
          </a:xfrm>
          <a:prstGeom prst="ellipse">
            <a:avLst/>
          </a:prstGeom>
          <a:solidFill>
            <a:schemeClr val="accent4">
              <a:lumMod val="75000"/>
              <a:alpha val="70000"/>
            </a:schemeClr>
          </a:solidFill>
          <a:ln>
            <a:noFill/>
          </a:ln>
          <a:effectLst/>
        </p:spPr>
        <p:txBody>
          <a:bodyPr anchor="ctr"/>
          <a:lstStyle/>
          <a:p>
            <a:r>
              <a:rPr lang="en-GB" sz="2200" b="1" dirty="0">
                <a:solidFill>
                  <a:schemeClr val="bg1"/>
                </a:solidFill>
              </a:rPr>
              <a:t>LACK OF HAND HYGIENE</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491082467"/>
      </p:ext>
    </p:extLst>
  </p:cSld>
  <p:clrMapOvr>
    <a:masterClrMapping/>
  </p:clrMapOvr>
  <mc:AlternateContent xmlns:mc="http://schemas.openxmlformats.org/markup-compatibility/2006" xmlns:p14="http://schemas.microsoft.com/office/powerpoint/2010/main">
    <mc:Choice Requires="p14">
      <p:transition spd="slow" p14:dur="2000" advTm="82306"/>
    </mc:Choice>
    <mc:Fallback xmlns="">
      <p:transition spd="slow" advTm="82306"/>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874513"/>
                                        </p:tgtEl>
                                        <p:attrNameLst>
                                          <p:attrName>style.visibility</p:attrName>
                                        </p:attrNameLst>
                                      </p:cBhvr>
                                      <p:to>
                                        <p:strVal val="visible"/>
                                      </p:to>
                                    </p:set>
                                    <p:animEffect transition="in" filter="fade">
                                      <p:cBhvr>
                                        <p:cTn id="9" dur="500"/>
                                        <p:tgtEl>
                                          <p:spTgt spid="87451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74498"/>
                                        </p:tgtEl>
                                        <p:attrNameLst>
                                          <p:attrName>style.visibility</p:attrName>
                                        </p:attrNameLst>
                                      </p:cBhvr>
                                      <p:to>
                                        <p:strVal val="visible"/>
                                      </p:to>
                                    </p:set>
                                    <p:animEffect transition="in" filter="fade">
                                      <p:cBhvr>
                                        <p:cTn id="14" dur="500"/>
                                        <p:tgtEl>
                                          <p:spTgt spid="87449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74511"/>
                                        </p:tgtEl>
                                        <p:attrNameLst>
                                          <p:attrName>style.visibility</p:attrName>
                                        </p:attrNameLst>
                                      </p:cBhvr>
                                      <p:to>
                                        <p:strVal val="visible"/>
                                      </p:to>
                                    </p:set>
                                    <p:animEffect transition="in" filter="fade">
                                      <p:cBhvr>
                                        <p:cTn id="17" dur="500"/>
                                        <p:tgtEl>
                                          <p:spTgt spid="874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74499"/>
                                        </p:tgtEl>
                                        <p:attrNameLst>
                                          <p:attrName>style.visibility</p:attrName>
                                        </p:attrNameLst>
                                      </p:cBhvr>
                                      <p:to>
                                        <p:strVal val="visible"/>
                                      </p:to>
                                    </p:set>
                                    <p:animEffect transition="in" filter="fade">
                                      <p:cBhvr>
                                        <p:cTn id="22" dur="500"/>
                                        <p:tgtEl>
                                          <p:spTgt spid="87449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74505"/>
                                        </p:tgtEl>
                                        <p:attrNameLst>
                                          <p:attrName>style.visibility</p:attrName>
                                        </p:attrNameLst>
                                      </p:cBhvr>
                                      <p:to>
                                        <p:strVal val="visible"/>
                                      </p:to>
                                    </p:set>
                                    <p:animEffect transition="in" filter="fade">
                                      <p:cBhvr>
                                        <p:cTn id="25" dur="500"/>
                                        <p:tgtEl>
                                          <p:spTgt spid="87450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74500"/>
                                        </p:tgtEl>
                                        <p:attrNameLst>
                                          <p:attrName>style.visibility</p:attrName>
                                        </p:attrNameLst>
                                      </p:cBhvr>
                                      <p:to>
                                        <p:strVal val="visible"/>
                                      </p:to>
                                    </p:set>
                                    <p:animEffect transition="in" filter="fade">
                                      <p:cBhvr>
                                        <p:cTn id="30" dur="500"/>
                                        <p:tgtEl>
                                          <p:spTgt spid="87450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74509"/>
                                        </p:tgtEl>
                                        <p:attrNameLst>
                                          <p:attrName>style.visibility</p:attrName>
                                        </p:attrNameLst>
                                      </p:cBhvr>
                                      <p:to>
                                        <p:strVal val="visible"/>
                                      </p:to>
                                    </p:set>
                                    <p:animEffect transition="in" filter="fade">
                                      <p:cBhvr>
                                        <p:cTn id="33" dur="500"/>
                                        <p:tgtEl>
                                          <p:spTgt spid="87450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74501"/>
                                        </p:tgtEl>
                                        <p:attrNameLst>
                                          <p:attrName>style.visibility</p:attrName>
                                        </p:attrNameLst>
                                      </p:cBhvr>
                                      <p:to>
                                        <p:strVal val="visible"/>
                                      </p:to>
                                    </p:set>
                                    <p:animEffect transition="in" filter="fade">
                                      <p:cBhvr>
                                        <p:cTn id="38" dur="500"/>
                                        <p:tgtEl>
                                          <p:spTgt spid="87450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74507"/>
                                        </p:tgtEl>
                                        <p:attrNameLst>
                                          <p:attrName>style.visibility</p:attrName>
                                        </p:attrNameLst>
                                      </p:cBhvr>
                                      <p:to>
                                        <p:strVal val="visible"/>
                                      </p:to>
                                    </p:set>
                                    <p:animEffect transition="in" filter="fade">
                                      <p:cBhvr>
                                        <p:cTn id="41" dur="500"/>
                                        <p:tgtEl>
                                          <p:spTgt spid="87450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1" nodeType="clickEffect">
                                  <p:stCondLst>
                                    <p:cond delay="0"/>
                                  </p:stCondLst>
                                  <p:childTnLst>
                                    <p:set>
                                      <p:cBhvr>
                                        <p:cTn id="45" dur="1" fill="hold">
                                          <p:stCondLst>
                                            <p:cond delay="0"/>
                                          </p:stCondLst>
                                        </p:cTn>
                                        <p:tgtEl>
                                          <p:spTgt spid="874514"/>
                                        </p:tgtEl>
                                        <p:attrNameLst>
                                          <p:attrName>style.visibility</p:attrName>
                                        </p:attrNameLst>
                                      </p:cBhvr>
                                      <p:to>
                                        <p:strVal val="visible"/>
                                      </p:to>
                                    </p:set>
                                    <p:animEffect transition="in" filter="fade">
                                      <p:cBhvr>
                                        <p:cTn id="46" dur="1000"/>
                                        <p:tgtEl>
                                          <p:spTgt spid="874514"/>
                                        </p:tgtEl>
                                      </p:cBhvr>
                                    </p:animEffect>
                                  </p:childTnLst>
                                </p:cTn>
                              </p:par>
                              <p:par>
                                <p:cTn id="47" presetID="8" presetClass="emph" presetSubtype="0" fill="hold" grpId="0" nodeType="withEffect">
                                  <p:stCondLst>
                                    <p:cond delay="0"/>
                                  </p:stCondLst>
                                  <p:childTnLst>
                                    <p:animRot by="21600000">
                                      <p:cBhvr>
                                        <p:cTn id="48" dur="1000" fill="hold"/>
                                        <p:tgtEl>
                                          <p:spTgt spid="8745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
                </p:tgtEl>
              </p:cMediaNode>
            </p:audio>
          </p:childTnLst>
        </p:cTn>
      </p:par>
    </p:tnLst>
    <p:bldLst>
      <p:bldP spid="874498" grpId="0" animBg="1"/>
      <p:bldP spid="874499" grpId="0" animBg="1"/>
      <p:bldP spid="874500" grpId="0" animBg="1"/>
      <p:bldP spid="874501" grpId="0" animBg="1"/>
      <p:bldP spid="874505" grpId="0"/>
      <p:bldP spid="874507" grpId="0"/>
      <p:bldP spid="874509" grpId="0" animBg="1"/>
      <p:bldP spid="874511" grpId="0"/>
      <p:bldP spid="874513" grpId="0" animBg="1"/>
      <p:bldP spid="874514" grpId="0" animBg="1"/>
      <p:bldP spid="874514"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Picture 2" descr="An elderly woman"/>
          <p:cNvPicPr>
            <a:picLocks noGrp="1" noChangeAspect="1" noChangeArrowheads="1"/>
          </p:cNvPicPr>
          <p:nvPr>
            <p:ph sz="quarter" idx="1"/>
          </p:nvPr>
        </p:nvPicPr>
        <p:blipFill>
          <a:blip r:embed="rId7">
            <a:extLst>
              <a:ext uri="{28A0092B-C50C-407E-A947-70E740481C1C}">
                <a14:useLocalDpi xmlns:a14="http://schemas.microsoft.com/office/drawing/2010/main" val="0"/>
              </a:ext>
            </a:extLst>
          </a:blip>
          <a:srcRect/>
          <a:stretch>
            <a:fillRect/>
          </a:stretch>
        </p:blipFill>
        <p:spPr>
          <a:xfrm>
            <a:off x="8686800" y="762000"/>
            <a:ext cx="1485900" cy="1079500"/>
          </a:xfrm>
        </p:spPr>
      </p:pic>
      <p:pic>
        <p:nvPicPr>
          <p:cNvPr id="11267" name="Picture 3" descr="A man"/>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1828800" y="2362200"/>
            <a:ext cx="1485900" cy="1079500"/>
          </a:xfrm>
          <a:noFill/>
        </p:spPr>
      </p:pic>
      <p:pic>
        <p:nvPicPr>
          <p:cNvPr id="11268" name="Picture 4" descr="A boy"/>
          <p:cNvPicPr>
            <a:picLocks noGrp="1" noChangeAspect="1" noChangeArrowheads="1"/>
          </p:cNvPicPr>
          <p:nvPr>
            <p:ph sz="quarter" idx="3"/>
          </p:nvPr>
        </p:nvPicPr>
        <p:blipFill>
          <a:blip r:embed="rId9">
            <a:extLst>
              <a:ext uri="{28A0092B-C50C-407E-A947-70E740481C1C}">
                <a14:useLocalDpi xmlns:a14="http://schemas.microsoft.com/office/drawing/2010/main" val="0"/>
              </a:ext>
            </a:extLst>
          </a:blip>
          <a:srcRect/>
          <a:stretch>
            <a:fillRect/>
          </a:stretch>
        </p:blipFill>
        <p:spPr>
          <a:xfrm>
            <a:off x="1752600" y="3657600"/>
            <a:ext cx="1485900" cy="1079500"/>
          </a:xfrm>
          <a:noFill/>
        </p:spPr>
      </p:pic>
      <p:sp>
        <p:nvSpPr>
          <p:cNvPr id="118790" name="AutoShape 6"/>
          <p:cNvSpPr>
            <a:spLocks noChangeArrowheads="1"/>
          </p:cNvSpPr>
          <p:nvPr/>
        </p:nvSpPr>
        <p:spPr bwMode="auto">
          <a:xfrm>
            <a:off x="1676400" y="228600"/>
            <a:ext cx="5562600" cy="1524000"/>
          </a:xfrm>
          <a:prstGeom prst="wedgeRoundRectCallout">
            <a:avLst>
              <a:gd name="adj1" fmla="val 75227"/>
              <a:gd name="adj2" fmla="val -1250"/>
              <a:gd name="adj3" fmla="val 16667"/>
            </a:avLst>
          </a:prstGeom>
          <a:solidFill>
            <a:schemeClr val="accent1"/>
          </a:solidFill>
          <a:ln w="9525">
            <a:solidFill>
              <a:schemeClr val="tx1"/>
            </a:solidFill>
            <a:miter lim="800000"/>
            <a:headEnd/>
            <a:tailEnd/>
          </a:ln>
        </p:spPr>
        <p:txBody>
          <a:bodyPr/>
          <a:lstStyle/>
          <a:p>
            <a:r>
              <a:rPr lang="en-US" sz="2000"/>
              <a:t>The hip I had waited so long for got infected and had to be removed. I was devastated and so disappointed with it all. Now I have more pain than ever.</a:t>
            </a:r>
          </a:p>
          <a:p>
            <a:pPr algn="ctr"/>
            <a:endParaRPr lang="en-US" sz="2000"/>
          </a:p>
        </p:txBody>
      </p:sp>
      <p:sp>
        <p:nvSpPr>
          <p:cNvPr id="118791" name="AutoShape 7"/>
          <p:cNvSpPr>
            <a:spLocks noChangeArrowheads="1"/>
          </p:cNvSpPr>
          <p:nvPr/>
        </p:nvSpPr>
        <p:spPr bwMode="auto">
          <a:xfrm>
            <a:off x="4495800" y="2057400"/>
            <a:ext cx="5943600" cy="762000"/>
          </a:xfrm>
          <a:prstGeom prst="wedgeRoundRectCallout">
            <a:avLst>
              <a:gd name="adj1" fmla="val -71583"/>
              <a:gd name="adj2" fmla="val 20625"/>
              <a:gd name="adj3" fmla="val 16667"/>
            </a:avLst>
          </a:prstGeom>
          <a:solidFill>
            <a:schemeClr val="accent1"/>
          </a:solidFill>
          <a:ln w="9525">
            <a:solidFill>
              <a:schemeClr val="tx1"/>
            </a:solidFill>
            <a:miter lim="800000"/>
            <a:headEnd/>
            <a:tailEnd/>
          </a:ln>
        </p:spPr>
        <p:txBody>
          <a:bodyPr/>
          <a:lstStyle/>
          <a:p>
            <a:r>
              <a:rPr lang="en-US" sz="2000"/>
              <a:t>My catheter caused an infection, which meant</a:t>
            </a:r>
          </a:p>
          <a:p>
            <a:r>
              <a:rPr lang="en-US" sz="2000"/>
              <a:t> I spent another two weeks in hospital </a:t>
            </a:r>
          </a:p>
          <a:p>
            <a:pPr algn="ctr"/>
            <a:endParaRPr lang="en-US" sz="2000"/>
          </a:p>
        </p:txBody>
      </p:sp>
      <p:sp>
        <p:nvSpPr>
          <p:cNvPr id="118792" name="AutoShape 8"/>
          <p:cNvSpPr>
            <a:spLocks noChangeArrowheads="1"/>
          </p:cNvSpPr>
          <p:nvPr/>
        </p:nvSpPr>
        <p:spPr bwMode="auto">
          <a:xfrm>
            <a:off x="5410200" y="3048000"/>
            <a:ext cx="5029200" cy="1066800"/>
          </a:xfrm>
          <a:prstGeom prst="wedgeRoundRectCallout">
            <a:avLst>
              <a:gd name="adj1" fmla="val -92296"/>
              <a:gd name="adj2" fmla="val 45088"/>
              <a:gd name="adj3" fmla="val 16667"/>
            </a:avLst>
          </a:prstGeom>
          <a:solidFill>
            <a:schemeClr val="accent1"/>
          </a:solidFill>
          <a:ln w="9525">
            <a:solidFill>
              <a:schemeClr val="tx1"/>
            </a:solidFill>
            <a:miter lim="800000"/>
            <a:headEnd/>
            <a:tailEnd/>
          </a:ln>
        </p:spPr>
        <p:txBody>
          <a:bodyPr/>
          <a:lstStyle/>
          <a:p>
            <a:r>
              <a:rPr lang="en-US" sz="2000"/>
              <a:t>I'm afraid to go into hospital for my cancer treatment in case I pick up an infection again.</a:t>
            </a:r>
          </a:p>
          <a:p>
            <a:pPr algn="ctr"/>
            <a:endParaRPr lang="en-US" sz="2000"/>
          </a:p>
        </p:txBody>
      </p:sp>
      <p:sp>
        <p:nvSpPr>
          <p:cNvPr id="118793" name="AutoShape 9"/>
          <p:cNvSpPr>
            <a:spLocks noChangeArrowheads="1"/>
          </p:cNvSpPr>
          <p:nvPr/>
        </p:nvSpPr>
        <p:spPr bwMode="auto">
          <a:xfrm>
            <a:off x="3581400" y="4267200"/>
            <a:ext cx="6858000" cy="1600200"/>
          </a:xfrm>
          <a:prstGeom prst="wedgeRoundRectCallout">
            <a:avLst>
              <a:gd name="adj1" fmla="val -61250"/>
              <a:gd name="adj2" fmla="val 67361"/>
              <a:gd name="adj3" fmla="val 16667"/>
            </a:avLst>
          </a:prstGeom>
          <a:solidFill>
            <a:schemeClr val="accent1"/>
          </a:solidFill>
          <a:ln w="9525">
            <a:solidFill>
              <a:schemeClr val="tx1"/>
            </a:solidFill>
            <a:miter lim="800000"/>
            <a:headEnd/>
            <a:tailEnd/>
          </a:ln>
        </p:spPr>
        <p:txBody>
          <a:bodyPr/>
          <a:lstStyle/>
          <a:p>
            <a:r>
              <a:rPr lang="en-US" sz="2400"/>
              <a:t>My daughter went in to hospital for routine surgery but she developed an infection and died as a result. I’ll never trust hospitals anymore.</a:t>
            </a:r>
          </a:p>
          <a:p>
            <a:pPr algn="ctr"/>
            <a:endParaRPr lang="en-US" sz="2400"/>
          </a:p>
        </p:txBody>
      </p:sp>
      <p:sp>
        <p:nvSpPr>
          <p:cNvPr id="118794" name="AutoShape 10"/>
          <p:cNvSpPr>
            <a:spLocks noChangeArrowheads="1"/>
          </p:cNvSpPr>
          <p:nvPr/>
        </p:nvSpPr>
        <p:spPr bwMode="auto">
          <a:xfrm>
            <a:off x="1676400" y="228600"/>
            <a:ext cx="5562600" cy="1524000"/>
          </a:xfrm>
          <a:prstGeom prst="wedgeRoundRectCallout">
            <a:avLst>
              <a:gd name="adj1" fmla="val 75227"/>
              <a:gd name="adj2" fmla="val -1250"/>
              <a:gd name="adj3" fmla="val 16667"/>
            </a:avLst>
          </a:prstGeom>
          <a:solidFill>
            <a:schemeClr val="accent1"/>
          </a:solidFill>
          <a:ln w="9525">
            <a:solidFill>
              <a:schemeClr val="tx1"/>
            </a:solidFill>
            <a:miter lim="800000"/>
            <a:headEnd/>
            <a:tailEnd/>
          </a:ln>
        </p:spPr>
        <p:txBody>
          <a:bodyPr/>
          <a:lstStyle/>
          <a:p>
            <a:pPr algn="ctr"/>
            <a:r>
              <a:rPr lang="en-US" sz="3600" dirty="0"/>
              <a:t>I CAN BE YOUR MOM</a:t>
            </a:r>
          </a:p>
          <a:p>
            <a:pPr algn="ctr"/>
            <a:endParaRPr lang="en-US" sz="2000" dirty="0"/>
          </a:p>
        </p:txBody>
      </p:sp>
      <p:sp>
        <p:nvSpPr>
          <p:cNvPr id="118795" name="AutoShape 11"/>
          <p:cNvSpPr>
            <a:spLocks noChangeArrowheads="1"/>
          </p:cNvSpPr>
          <p:nvPr/>
        </p:nvSpPr>
        <p:spPr bwMode="auto">
          <a:xfrm>
            <a:off x="4495800" y="2057400"/>
            <a:ext cx="5943600" cy="762000"/>
          </a:xfrm>
          <a:prstGeom prst="wedgeRoundRectCallout">
            <a:avLst>
              <a:gd name="adj1" fmla="val -71583"/>
              <a:gd name="adj2" fmla="val 20625"/>
              <a:gd name="adj3" fmla="val 16667"/>
            </a:avLst>
          </a:prstGeom>
          <a:solidFill>
            <a:schemeClr val="accent1"/>
          </a:solidFill>
          <a:ln w="9525">
            <a:solidFill>
              <a:schemeClr val="tx1"/>
            </a:solidFill>
            <a:miter lim="800000"/>
            <a:headEnd/>
            <a:tailEnd/>
          </a:ln>
        </p:spPr>
        <p:txBody>
          <a:bodyPr/>
          <a:lstStyle/>
          <a:p>
            <a:pPr algn="ctr"/>
            <a:r>
              <a:rPr lang="en-US" sz="2800" b="1"/>
              <a:t>I CAN BE YOUR HUSBAND</a:t>
            </a:r>
          </a:p>
          <a:p>
            <a:pPr algn="ctr"/>
            <a:endParaRPr lang="en-US" sz="2000"/>
          </a:p>
        </p:txBody>
      </p:sp>
      <p:sp>
        <p:nvSpPr>
          <p:cNvPr id="118796" name="AutoShape 12"/>
          <p:cNvSpPr>
            <a:spLocks noChangeArrowheads="1"/>
          </p:cNvSpPr>
          <p:nvPr/>
        </p:nvSpPr>
        <p:spPr bwMode="auto">
          <a:xfrm>
            <a:off x="5334000" y="3048000"/>
            <a:ext cx="5105400" cy="1066800"/>
          </a:xfrm>
          <a:prstGeom prst="wedgeRoundRectCallout">
            <a:avLst>
              <a:gd name="adj1" fmla="val -91667"/>
              <a:gd name="adj2" fmla="val 45088"/>
              <a:gd name="adj3" fmla="val 16667"/>
            </a:avLst>
          </a:prstGeom>
          <a:solidFill>
            <a:schemeClr val="accent1"/>
          </a:solidFill>
          <a:ln w="9525">
            <a:solidFill>
              <a:schemeClr val="tx1"/>
            </a:solidFill>
            <a:miter lim="800000"/>
            <a:headEnd/>
            <a:tailEnd/>
          </a:ln>
        </p:spPr>
        <p:txBody>
          <a:bodyPr/>
          <a:lstStyle/>
          <a:p>
            <a:pPr algn="ctr"/>
            <a:r>
              <a:rPr lang="en-US" sz="2400" b="1"/>
              <a:t>I CAN BE YOUR SON</a:t>
            </a:r>
            <a:r>
              <a:rPr lang="en-US" sz="2000"/>
              <a:t> </a:t>
            </a:r>
          </a:p>
          <a:p>
            <a:pPr algn="ctr"/>
            <a:endParaRPr lang="en-US" sz="2000"/>
          </a:p>
        </p:txBody>
      </p:sp>
      <p:sp>
        <p:nvSpPr>
          <p:cNvPr id="118797" name="AutoShape 13"/>
          <p:cNvSpPr>
            <a:spLocks noChangeArrowheads="1"/>
          </p:cNvSpPr>
          <p:nvPr/>
        </p:nvSpPr>
        <p:spPr bwMode="auto">
          <a:xfrm>
            <a:off x="3581400" y="4267200"/>
            <a:ext cx="6858000" cy="1600200"/>
          </a:xfrm>
          <a:prstGeom prst="wedgeRoundRectCallout">
            <a:avLst>
              <a:gd name="adj1" fmla="val -61250"/>
              <a:gd name="adj2" fmla="val 67361"/>
              <a:gd name="adj3" fmla="val 16667"/>
            </a:avLst>
          </a:prstGeom>
          <a:solidFill>
            <a:schemeClr val="accent1"/>
          </a:solidFill>
          <a:ln w="9525">
            <a:solidFill>
              <a:schemeClr val="tx1"/>
            </a:solidFill>
            <a:miter lim="800000"/>
            <a:headEnd/>
            <a:tailEnd/>
          </a:ln>
        </p:spPr>
        <p:txBody>
          <a:bodyPr/>
          <a:lstStyle/>
          <a:p>
            <a:pPr algn="ctr"/>
            <a:r>
              <a:rPr lang="en-US" sz="2800" b="1"/>
              <a:t>I CAN BE YOUR WIFE</a:t>
            </a:r>
          </a:p>
          <a:p>
            <a:pPr algn="ctr"/>
            <a:endParaRPr lang="en-US" sz="2800" b="1"/>
          </a:p>
        </p:txBody>
      </p:sp>
      <p:pic>
        <p:nvPicPr>
          <p:cNvPr id="11277" name="Picture 14" descr="e033166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5257800"/>
            <a:ext cx="1295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Rectangle 17"/>
          <p:cNvSpPr>
            <a:spLocks noChangeArrowheads="1"/>
          </p:cNvSpPr>
          <p:nvPr/>
        </p:nvSpPr>
        <p:spPr bwMode="auto">
          <a:xfrm>
            <a:off x="9067800" y="1066800"/>
            <a:ext cx="838200" cy="152400"/>
          </a:xfrm>
          <a:prstGeom prst="rect">
            <a:avLst/>
          </a:prstGeom>
          <a:solidFill>
            <a:srgbClr val="000000"/>
          </a:solidFill>
          <a:ln w="9525">
            <a:solidFill>
              <a:schemeClr val="tx1"/>
            </a:solidFill>
            <a:miter lim="800000"/>
            <a:headEnd/>
            <a:tailEnd/>
          </a:ln>
        </p:spPr>
        <p:txBody>
          <a:bodyPr wrap="none" anchor="ctr"/>
          <a:lstStyle/>
          <a:p>
            <a:endParaRPr lang="en-GB"/>
          </a:p>
        </p:txBody>
      </p:sp>
      <p:sp>
        <p:nvSpPr>
          <p:cNvPr id="11279" name="Rectangle 18"/>
          <p:cNvSpPr>
            <a:spLocks noChangeArrowheads="1"/>
          </p:cNvSpPr>
          <p:nvPr/>
        </p:nvSpPr>
        <p:spPr bwMode="auto">
          <a:xfrm>
            <a:off x="2133600" y="3962400"/>
            <a:ext cx="533400" cy="152400"/>
          </a:xfrm>
          <a:prstGeom prst="rect">
            <a:avLst/>
          </a:prstGeom>
          <a:solidFill>
            <a:srgbClr val="000000"/>
          </a:solidFill>
          <a:ln w="9525">
            <a:solidFill>
              <a:schemeClr val="tx1"/>
            </a:solidFill>
            <a:miter lim="800000"/>
            <a:headEnd/>
            <a:tailEnd/>
          </a:ln>
        </p:spPr>
        <p:txBody>
          <a:bodyPr wrap="none" anchor="ctr"/>
          <a:lstStyle/>
          <a:p>
            <a:endParaRPr lang="en-GB"/>
          </a:p>
        </p:txBody>
      </p:sp>
      <p:sp>
        <p:nvSpPr>
          <p:cNvPr id="11280" name="Rectangle 19"/>
          <p:cNvSpPr>
            <a:spLocks noChangeArrowheads="1"/>
          </p:cNvSpPr>
          <p:nvPr/>
        </p:nvSpPr>
        <p:spPr bwMode="auto">
          <a:xfrm>
            <a:off x="1752600" y="5867400"/>
            <a:ext cx="838200" cy="152400"/>
          </a:xfrm>
          <a:prstGeom prst="rect">
            <a:avLst/>
          </a:prstGeom>
          <a:solidFill>
            <a:srgbClr val="000000"/>
          </a:solidFill>
          <a:ln w="9525">
            <a:solidFill>
              <a:schemeClr val="tx1"/>
            </a:solidFill>
            <a:miter lim="800000"/>
            <a:headEnd/>
            <a:tailEnd/>
          </a:ln>
        </p:spPr>
        <p:txBody>
          <a:bodyPr wrap="none" anchor="ctr"/>
          <a:lstStyle/>
          <a:p>
            <a:endParaRPr lang="en-GB"/>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852531205"/>
      </p:ext>
    </p:extLst>
  </p:cSld>
  <p:clrMapOvr>
    <a:masterClrMapping/>
  </p:clrMapOvr>
  <p:transition spd="med" advTm="65206">
    <p:wipe dir="d"/>
    <p:sndAc>
      <p:stSnd>
        <p:snd r:embed="rId6"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118790"/>
                                        </p:tgtEl>
                                        <p:attrNameLst>
                                          <p:attrName>style.visibility</p:attrName>
                                        </p:attrNameLst>
                                      </p:cBhvr>
                                      <p:to>
                                        <p:strVal val="visible"/>
                                      </p:to>
                                    </p:set>
                                    <p:anim calcmode="lin" valueType="num">
                                      <p:cBhvr>
                                        <p:cTn id="11" dur="1000" fill="hold"/>
                                        <p:tgtEl>
                                          <p:spTgt spid="118790"/>
                                        </p:tgtEl>
                                        <p:attrNameLst>
                                          <p:attrName>ppt_w</p:attrName>
                                        </p:attrNameLst>
                                      </p:cBhvr>
                                      <p:tavLst>
                                        <p:tav tm="0">
                                          <p:val>
                                            <p:strVal val="#ppt_w*0.70"/>
                                          </p:val>
                                        </p:tav>
                                        <p:tav tm="100000">
                                          <p:val>
                                            <p:strVal val="#ppt_w"/>
                                          </p:val>
                                        </p:tav>
                                      </p:tavLst>
                                    </p:anim>
                                    <p:anim calcmode="lin" valueType="num">
                                      <p:cBhvr>
                                        <p:cTn id="12" dur="1000" fill="hold"/>
                                        <p:tgtEl>
                                          <p:spTgt spid="118790"/>
                                        </p:tgtEl>
                                        <p:attrNameLst>
                                          <p:attrName>ppt_h</p:attrName>
                                        </p:attrNameLst>
                                      </p:cBhvr>
                                      <p:tavLst>
                                        <p:tav tm="0">
                                          <p:val>
                                            <p:strVal val="#ppt_h"/>
                                          </p:val>
                                        </p:tav>
                                        <p:tav tm="100000">
                                          <p:val>
                                            <p:strVal val="#ppt_h"/>
                                          </p:val>
                                        </p:tav>
                                      </p:tavLst>
                                    </p:anim>
                                    <p:animEffect transition="in" filter="fade">
                                      <p:cBhvr>
                                        <p:cTn id="13" dur="1000"/>
                                        <p:tgtEl>
                                          <p:spTgt spid="11879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18791"/>
                                        </p:tgtEl>
                                        <p:attrNameLst>
                                          <p:attrName>style.visibility</p:attrName>
                                        </p:attrNameLst>
                                      </p:cBhvr>
                                      <p:to>
                                        <p:strVal val="visible"/>
                                      </p:to>
                                    </p:set>
                                    <p:anim calcmode="lin" valueType="num">
                                      <p:cBhvr>
                                        <p:cTn id="18" dur="1000" fill="hold"/>
                                        <p:tgtEl>
                                          <p:spTgt spid="118791"/>
                                        </p:tgtEl>
                                        <p:attrNameLst>
                                          <p:attrName>ppt_w</p:attrName>
                                        </p:attrNameLst>
                                      </p:cBhvr>
                                      <p:tavLst>
                                        <p:tav tm="0">
                                          <p:val>
                                            <p:strVal val="#ppt_w*0.70"/>
                                          </p:val>
                                        </p:tav>
                                        <p:tav tm="100000">
                                          <p:val>
                                            <p:strVal val="#ppt_w"/>
                                          </p:val>
                                        </p:tav>
                                      </p:tavLst>
                                    </p:anim>
                                    <p:anim calcmode="lin" valueType="num">
                                      <p:cBhvr>
                                        <p:cTn id="19" dur="1000" fill="hold"/>
                                        <p:tgtEl>
                                          <p:spTgt spid="118791"/>
                                        </p:tgtEl>
                                        <p:attrNameLst>
                                          <p:attrName>ppt_h</p:attrName>
                                        </p:attrNameLst>
                                      </p:cBhvr>
                                      <p:tavLst>
                                        <p:tav tm="0">
                                          <p:val>
                                            <p:strVal val="#ppt_h"/>
                                          </p:val>
                                        </p:tav>
                                        <p:tav tm="100000">
                                          <p:val>
                                            <p:strVal val="#ppt_h"/>
                                          </p:val>
                                        </p:tav>
                                      </p:tavLst>
                                    </p:anim>
                                    <p:animEffect transition="in" filter="fade">
                                      <p:cBhvr>
                                        <p:cTn id="20" dur="1000"/>
                                        <p:tgtEl>
                                          <p:spTgt spid="11879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18792"/>
                                        </p:tgtEl>
                                        <p:attrNameLst>
                                          <p:attrName>style.visibility</p:attrName>
                                        </p:attrNameLst>
                                      </p:cBhvr>
                                      <p:to>
                                        <p:strVal val="visible"/>
                                      </p:to>
                                    </p:set>
                                    <p:anim calcmode="lin" valueType="num">
                                      <p:cBhvr>
                                        <p:cTn id="25" dur="1000" fill="hold"/>
                                        <p:tgtEl>
                                          <p:spTgt spid="118792"/>
                                        </p:tgtEl>
                                        <p:attrNameLst>
                                          <p:attrName>ppt_w</p:attrName>
                                        </p:attrNameLst>
                                      </p:cBhvr>
                                      <p:tavLst>
                                        <p:tav tm="0">
                                          <p:val>
                                            <p:strVal val="#ppt_w*0.70"/>
                                          </p:val>
                                        </p:tav>
                                        <p:tav tm="100000">
                                          <p:val>
                                            <p:strVal val="#ppt_w"/>
                                          </p:val>
                                        </p:tav>
                                      </p:tavLst>
                                    </p:anim>
                                    <p:anim calcmode="lin" valueType="num">
                                      <p:cBhvr>
                                        <p:cTn id="26" dur="1000" fill="hold"/>
                                        <p:tgtEl>
                                          <p:spTgt spid="118792"/>
                                        </p:tgtEl>
                                        <p:attrNameLst>
                                          <p:attrName>ppt_h</p:attrName>
                                        </p:attrNameLst>
                                      </p:cBhvr>
                                      <p:tavLst>
                                        <p:tav tm="0">
                                          <p:val>
                                            <p:strVal val="#ppt_h"/>
                                          </p:val>
                                        </p:tav>
                                        <p:tav tm="100000">
                                          <p:val>
                                            <p:strVal val="#ppt_h"/>
                                          </p:val>
                                        </p:tav>
                                      </p:tavLst>
                                    </p:anim>
                                    <p:animEffect transition="in" filter="fade">
                                      <p:cBhvr>
                                        <p:cTn id="27" dur="1000"/>
                                        <p:tgtEl>
                                          <p:spTgt spid="11879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118793"/>
                                        </p:tgtEl>
                                        <p:attrNameLst>
                                          <p:attrName>style.visibility</p:attrName>
                                        </p:attrNameLst>
                                      </p:cBhvr>
                                      <p:to>
                                        <p:strVal val="visible"/>
                                      </p:to>
                                    </p:set>
                                    <p:anim calcmode="lin" valueType="num">
                                      <p:cBhvr>
                                        <p:cTn id="32" dur="1000" fill="hold"/>
                                        <p:tgtEl>
                                          <p:spTgt spid="118793"/>
                                        </p:tgtEl>
                                        <p:attrNameLst>
                                          <p:attrName>ppt_w</p:attrName>
                                        </p:attrNameLst>
                                      </p:cBhvr>
                                      <p:tavLst>
                                        <p:tav tm="0">
                                          <p:val>
                                            <p:strVal val="#ppt_w*0.70"/>
                                          </p:val>
                                        </p:tav>
                                        <p:tav tm="100000">
                                          <p:val>
                                            <p:strVal val="#ppt_w"/>
                                          </p:val>
                                        </p:tav>
                                      </p:tavLst>
                                    </p:anim>
                                    <p:anim calcmode="lin" valueType="num">
                                      <p:cBhvr>
                                        <p:cTn id="33" dur="1000" fill="hold"/>
                                        <p:tgtEl>
                                          <p:spTgt spid="118793"/>
                                        </p:tgtEl>
                                        <p:attrNameLst>
                                          <p:attrName>ppt_h</p:attrName>
                                        </p:attrNameLst>
                                      </p:cBhvr>
                                      <p:tavLst>
                                        <p:tav tm="0">
                                          <p:val>
                                            <p:strVal val="#ppt_h"/>
                                          </p:val>
                                        </p:tav>
                                        <p:tav tm="100000">
                                          <p:val>
                                            <p:strVal val="#ppt_h"/>
                                          </p:val>
                                        </p:tav>
                                      </p:tavLst>
                                    </p:anim>
                                    <p:animEffect transition="in" filter="fade">
                                      <p:cBhvr>
                                        <p:cTn id="34" dur="1000"/>
                                        <p:tgtEl>
                                          <p:spTgt spid="11879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18794"/>
                                        </p:tgtEl>
                                        <p:attrNameLst>
                                          <p:attrName>style.visibility</p:attrName>
                                        </p:attrNameLst>
                                      </p:cBhvr>
                                      <p:to>
                                        <p:strVal val="visible"/>
                                      </p:to>
                                    </p:set>
                                    <p:anim calcmode="lin" valueType="num">
                                      <p:cBhvr>
                                        <p:cTn id="39" dur="1000" fill="hold"/>
                                        <p:tgtEl>
                                          <p:spTgt spid="118794"/>
                                        </p:tgtEl>
                                        <p:attrNameLst>
                                          <p:attrName>ppt_w</p:attrName>
                                        </p:attrNameLst>
                                      </p:cBhvr>
                                      <p:tavLst>
                                        <p:tav tm="0">
                                          <p:val>
                                            <p:strVal val="#ppt_w*0.70"/>
                                          </p:val>
                                        </p:tav>
                                        <p:tav tm="100000">
                                          <p:val>
                                            <p:strVal val="#ppt_w"/>
                                          </p:val>
                                        </p:tav>
                                      </p:tavLst>
                                    </p:anim>
                                    <p:anim calcmode="lin" valueType="num">
                                      <p:cBhvr>
                                        <p:cTn id="40" dur="1000" fill="hold"/>
                                        <p:tgtEl>
                                          <p:spTgt spid="118794"/>
                                        </p:tgtEl>
                                        <p:attrNameLst>
                                          <p:attrName>ppt_h</p:attrName>
                                        </p:attrNameLst>
                                      </p:cBhvr>
                                      <p:tavLst>
                                        <p:tav tm="0">
                                          <p:val>
                                            <p:strVal val="#ppt_h"/>
                                          </p:val>
                                        </p:tav>
                                        <p:tav tm="100000">
                                          <p:val>
                                            <p:strVal val="#ppt_h"/>
                                          </p:val>
                                        </p:tav>
                                      </p:tavLst>
                                    </p:anim>
                                    <p:animEffect transition="in" filter="fade">
                                      <p:cBhvr>
                                        <p:cTn id="41" dur="1000"/>
                                        <p:tgtEl>
                                          <p:spTgt spid="11879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118795"/>
                                        </p:tgtEl>
                                        <p:attrNameLst>
                                          <p:attrName>style.visibility</p:attrName>
                                        </p:attrNameLst>
                                      </p:cBhvr>
                                      <p:to>
                                        <p:strVal val="visible"/>
                                      </p:to>
                                    </p:set>
                                    <p:anim calcmode="lin" valueType="num">
                                      <p:cBhvr>
                                        <p:cTn id="46" dur="1000" fill="hold"/>
                                        <p:tgtEl>
                                          <p:spTgt spid="118795"/>
                                        </p:tgtEl>
                                        <p:attrNameLst>
                                          <p:attrName>ppt_w</p:attrName>
                                        </p:attrNameLst>
                                      </p:cBhvr>
                                      <p:tavLst>
                                        <p:tav tm="0">
                                          <p:val>
                                            <p:strVal val="#ppt_w*0.70"/>
                                          </p:val>
                                        </p:tav>
                                        <p:tav tm="100000">
                                          <p:val>
                                            <p:strVal val="#ppt_w"/>
                                          </p:val>
                                        </p:tav>
                                      </p:tavLst>
                                    </p:anim>
                                    <p:anim calcmode="lin" valueType="num">
                                      <p:cBhvr>
                                        <p:cTn id="47" dur="1000" fill="hold"/>
                                        <p:tgtEl>
                                          <p:spTgt spid="118795"/>
                                        </p:tgtEl>
                                        <p:attrNameLst>
                                          <p:attrName>ppt_h</p:attrName>
                                        </p:attrNameLst>
                                      </p:cBhvr>
                                      <p:tavLst>
                                        <p:tav tm="0">
                                          <p:val>
                                            <p:strVal val="#ppt_h"/>
                                          </p:val>
                                        </p:tav>
                                        <p:tav tm="100000">
                                          <p:val>
                                            <p:strVal val="#ppt_h"/>
                                          </p:val>
                                        </p:tav>
                                      </p:tavLst>
                                    </p:anim>
                                    <p:animEffect transition="in" filter="fade">
                                      <p:cBhvr>
                                        <p:cTn id="48" dur="1000"/>
                                        <p:tgtEl>
                                          <p:spTgt spid="11879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118796"/>
                                        </p:tgtEl>
                                        <p:attrNameLst>
                                          <p:attrName>style.visibility</p:attrName>
                                        </p:attrNameLst>
                                      </p:cBhvr>
                                      <p:to>
                                        <p:strVal val="visible"/>
                                      </p:to>
                                    </p:set>
                                    <p:anim calcmode="lin" valueType="num">
                                      <p:cBhvr>
                                        <p:cTn id="53" dur="1000" fill="hold"/>
                                        <p:tgtEl>
                                          <p:spTgt spid="118796"/>
                                        </p:tgtEl>
                                        <p:attrNameLst>
                                          <p:attrName>ppt_w</p:attrName>
                                        </p:attrNameLst>
                                      </p:cBhvr>
                                      <p:tavLst>
                                        <p:tav tm="0">
                                          <p:val>
                                            <p:strVal val="#ppt_w*0.70"/>
                                          </p:val>
                                        </p:tav>
                                        <p:tav tm="100000">
                                          <p:val>
                                            <p:strVal val="#ppt_w"/>
                                          </p:val>
                                        </p:tav>
                                      </p:tavLst>
                                    </p:anim>
                                    <p:anim calcmode="lin" valueType="num">
                                      <p:cBhvr>
                                        <p:cTn id="54" dur="1000" fill="hold"/>
                                        <p:tgtEl>
                                          <p:spTgt spid="118796"/>
                                        </p:tgtEl>
                                        <p:attrNameLst>
                                          <p:attrName>ppt_h</p:attrName>
                                        </p:attrNameLst>
                                      </p:cBhvr>
                                      <p:tavLst>
                                        <p:tav tm="0">
                                          <p:val>
                                            <p:strVal val="#ppt_h"/>
                                          </p:val>
                                        </p:tav>
                                        <p:tav tm="100000">
                                          <p:val>
                                            <p:strVal val="#ppt_h"/>
                                          </p:val>
                                        </p:tav>
                                      </p:tavLst>
                                    </p:anim>
                                    <p:animEffect transition="in" filter="fade">
                                      <p:cBhvr>
                                        <p:cTn id="55" dur="1000"/>
                                        <p:tgtEl>
                                          <p:spTgt spid="118796"/>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5" presetClass="entr" presetSubtype="0" fill="hold" grpId="0" nodeType="clickEffect">
                                  <p:stCondLst>
                                    <p:cond delay="0"/>
                                  </p:stCondLst>
                                  <p:childTnLst>
                                    <p:set>
                                      <p:cBhvr>
                                        <p:cTn id="59" dur="1" fill="hold">
                                          <p:stCondLst>
                                            <p:cond delay="0"/>
                                          </p:stCondLst>
                                        </p:cTn>
                                        <p:tgtEl>
                                          <p:spTgt spid="118797"/>
                                        </p:tgtEl>
                                        <p:attrNameLst>
                                          <p:attrName>style.visibility</p:attrName>
                                        </p:attrNameLst>
                                      </p:cBhvr>
                                      <p:to>
                                        <p:strVal val="visible"/>
                                      </p:to>
                                    </p:set>
                                    <p:anim calcmode="lin" valueType="num">
                                      <p:cBhvr>
                                        <p:cTn id="60" dur="1000" fill="hold"/>
                                        <p:tgtEl>
                                          <p:spTgt spid="118797"/>
                                        </p:tgtEl>
                                        <p:attrNameLst>
                                          <p:attrName>ppt_w</p:attrName>
                                        </p:attrNameLst>
                                      </p:cBhvr>
                                      <p:tavLst>
                                        <p:tav tm="0">
                                          <p:val>
                                            <p:strVal val="#ppt_w*0.70"/>
                                          </p:val>
                                        </p:tav>
                                        <p:tav tm="100000">
                                          <p:val>
                                            <p:strVal val="#ppt_w"/>
                                          </p:val>
                                        </p:tav>
                                      </p:tavLst>
                                    </p:anim>
                                    <p:anim calcmode="lin" valueType="num">
                                      <p:cBhvr>
                                        <p:cTn id="61" dur="1000" fill="hold"/>
                                        <p:tgtEl>
                                          <p:spTgt spid="118797"/>
                                        </p:tgtEl>
                                        <p:attrNameLst>
                                          <p:attrName>ppt_h</p:attrName>
                                        </p:attrNameLst>
                                      </p:cBhvr>
                                      <p:tavLst>
                                        <p:tav tm="0">
                                          <p:val>
                                            <p:strVal val="#ppt_h"/>
                                          </p:val>
                                        </p:tav>
                                        <p:tav tm="100000">
                                          <p:val>
                                            <p:strVal val="#ppt_h"/>
                                          </p:val>
                                        </p:tav>
                                      </p:tavLst>
                                    </p:anim>
                                    <p:animEffect transition="in" filter="fade">
                                      <p:cBhvr>
                                        <p:cTn id="62" dur="1000"/>
                                        <p:tgtEl>
                                          <p:spTgt spid="11879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7"/>
                </p:tgtEl>
              </p:cMediaNode>
            </p:audio>
          </p:childTnLst>
        </p:cTn>
      </p:par>
    </p:tnLst>
    <p:bldLst>
      <p:bldP spid="118790" grpId="0" animBg="1"/>
      <p:bldP spid="118791" grpId="0" animBg="1"/>
      <p:bldP spid="118792" grpId="0" animBg="1"/>
      <p:bldP spid="118793" grpId="0" animBg="1"/>
      <p:bldP spid="118794" grpId="0" animBg="1"/>
      <p:bldP spid="118795" grpId="0" animBg="1"/>
      <p:bldP spid="118796" grpId="0" animBg="1"/>
      <p:bldP spid="11879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91BE2-BB9B-4B05-9FBC-4F9DD218791C}"/>
              </a:ext>
            </a:extLst>
          </p:cNvPr>
          <p:cNvSpPr>
            <a:spLocks noGrp="1"/>
          </p:cNvSpPr>
          <p:nvPr>
            <p:ph type="title"/>
          </p:nvPr>
        </p:nvSpPr>
        <p:spPr/>
        <p:txBody>
          <a:bodyPr/>
          <a:lstStyle/>
          <a:p>
            <a:r>
              <a:rPr lang="it-IT" dirty="0">
                <a:solidFill>
                  <a:schemeClr val="accent2"/>
                </a:solidFill>
              </a:rPr>
              <a:t>Simple evidence…</a:t>
            </a:r>
            <a:endParaRPr lang="en-US" dirty="0"/>
          </a:p>
        </p:txBody>
      </p:sp>
      <p:pic>
        <p:nvPicPr>
          <p:cNvPr id="4" name="Content Placeholder 3">
            <a:extLst>
              <a:ext uri="{FF2B5EF4-FFF2-40B4-BE49-F238E27FC236}">
                <a16:creationId xmlns:a16="http://schemas.microsoft.com/office/drawing/2014/main" id="{C3896D3A-B1AC-47AD-B0BE-A7B493CEB031}"/>
              </a:ext>
            </a:extLst>
          </p:cNvPr>
          <p:cNvPicPr>
            <a:picLocks noGrp="1" noChangeAspect="1"/>
          </p:cNvPicPr>
          <p:nvPr>
            <p:ph idx="1"/>
          </p:nvPr>
        </p:nvPicPr>
        <p:blipFill>
          <a:blip r:embed="rId4"/>
          <a:stretch>
            <a:fillRect/>
          </a:stretch>
        </p:blipFill>
        <p:spPr>
          <a:xfrm>
            <a:off x="7881258" y="2331872"/>
            <a:ext cx="3810330" cy="3084843"/>
          </a:xfrm>
          <a:prstGeom prst="rect">
            <a:avLst/>
          </a:prstGeom>
        </p:spPr>
      </p:pic>
      <p:sp>
        <p:nvSpPr>
          <p:cNvPr id="5" name="Rectangle 4">
            <a:extLst>
              <a:ext uri="{FF2B5EF4-FFF2-40B4-BE49-F238E27FC236}">
                <a16:creationId xmlns:a16="http://schemas.microsoft.com/office/drawing/2014/main" id="{C5A0F882-BA80-403E-809E-69C10F0FDD14}"/>
              </a:ext>
            </a:extLst>
          </p:cNvPr>
          <p:cNvSpPr/>
          <p:nvPr/>
        </p:nvSpPr>
        <p:spPr>
          <a:xfrm>
            <a:off x="885371" y="2988816"/>
            <a:ext cx="6023429" cy="967957"/>
          </a:xfrm>
          <a:prstGeom prst="rect">
            <a:avLst/>
          </a:prstGeom>
        </p:spPr>
        <p:txBody>
          <a:bodyPr wrap="square">
            <a:spAutoFit/>
          </a:bodyPr>
          <a:lstStyle/>
          <a:p>
            <a:pPr algn="ctr">
              <a:lnSpc>
                <a:spcPct val="150000"/>
              </a:lnSpc>
            </a:pPr>
            <a:r>
              <a:rPr lang="it-IT" sz="2000" b="1" dirty="0"/>
              <a:t>Hand hygiene is the single most effective measure to reduce health care-associated infections</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97765367"/>
      </p:ext>
    </p:extLst>
  </p:cSld>
  <p:clrMapOvr>
    <a:masterClrMapping/>
  </p:clrMapOvr>
  <mc:AlternateContent xmlns:mc="http://schemas.openxmlformats.org/markup-compatibility/2006" xmlns:p14="http://schemas.microsoft.com/office/powerpoint/2010/main">
    <mc:Choice Requires="p14">
      <p:transition spd="slow" p14:dur="2000" advTm="8794"/>
    </mc:Choice>
    <mc:Fallback xmlns="">
      <p:transition spd="slow" advTm="8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7C427-961A-44B9-87E9-0D5442AD3272}"/>
              </a:ext>
            </a:extLst>
          </p:cNvPr>
          <p:cNvSpPr>
            <a:spLocks noGrp="1"/>
          </p:cNvSpPr>
          <p:nvPr>
            <p:ph type="title"/>
          </p:nvPr>
        </p:nvSpPr>
        <p:spPr/>
        <p:txBody>
          <a:bodyPr>
            <a:normAutofit fontScale="90000"/>
          </a:bodyPr>
          <a:lstStyle/>
          <a:p>
            <a:r>
              <a:rPr lang="fr-CH" dirty="0">
                <a:solidFill>
                  <a:schemeClr val="accent1">
                    <a:lumMod val="75000"/>
                  </a:schemeClr>
                </a:solidFill>
              </a:rPr>
              <a:t>Ignaz </a:t>
            </a:r>
            <a:r>
              <a:rPr lang="fr-CH" dirty="0" err="1">
                <a:solidFill>
                  <a:schemeClr val="accent1">
                    <a:lumMod val="75000"/>
                  </a:schemeClr>
                </a:solidFill>
              </a:rPr>
              <a:t>Philipp</a:t>
            </a:r>
            <a:r>
              <a:rPr lang="fr-CH" dirty="0">
                <a:solidFill>
                  <a:schemeClr val="accent1">
                    <a:lumMod val="75000"/>
                  </a:schemeClr>
                </a:solidFill>
              </a:rPr>
              <a:t> Semmelweis: the </a:t>
            </a:r>
            <a:r>
              <a:rPr lang="fr-CH" dirty="0" err="1">
                <a:solidFill>
                  <a:schemeClr val="accent1">
                    <a:lumMod val="75000"/>
                  </a:schemeClr>
                </a:solidFill>
              </a:rPr>
              <a:t>pioneer</a:t>
            </a:r>
            <a:r>
              <a:rPr lang="fr-CH" dirty="0">
                <a:solidFill>
                  <a:schemeClr val="accent1">
                    <a:lumMod val="75000"/>
                  </a:schemeClr>
                </a:solidFill>
              </a:rPr>
              <a:t> of hand </a:t>
            </a:r>
            <a:r>
              <a:rPr lang="fr-CH" dirty="0" err="1">
                <a:solidFill>
                  <a:schemeClr val="accent1">
                    <a:lumMod val="75000"/>
                  </a:schemeClr>
                </a:solidFill>
              </a:rPr>
              <a:t>hygiene</a:t>
            </a:r>
            <a:br>
              <a:rPr lang="fr-CH" dirty="0">
                <a:solidFill>
                  <a:schemeClr val="accent1">
                    <a:lumMod val="75000"/>
                  </a:schemeClr>
                </a:solidFill>
              </a:rPr>
            </a:br>
            <a:endParaRPr lang="en-US" dirty="0"/>
          </a:p>
        </p:txBody>
      </p:sp>
      <p:sp>
        <p:nvSpPr>
          <p:cNvPr id="3" name="Content Placeholder 2">
            <a:extLst>
              <a:ext uri="{FF2B5EF4-FFF2-40B4-BE49-F238E27FC236}">
                <a16:creationId xmlns:a16="http://schemas.microsoft.com/office/drawing/2014/main" id="{947A8DEF-5B99-4AF3-9EF0-A6B81226CCF7}"/>
              </a:ext>
            </a:extLst>
          </p:cNvPr>
          <p:cNvSpPr>
            <a:spLocks noGrp="1"/>
          </p:cNvSpPr>
          <p:nvPr>
            <p:ph sz="half" idx="1"/>
          </p:nvPr>
        </p:nvSpPr>
        <p:spPr>
          <a:xfrm>
            <a:off x="574729" y="1066800"/>
            <a:ext cx="5181600" cy="4841821"/>
          </a:xfrm>
        </p:spPr>
        <p:txBody>
          <a:bodyPr>
            <a:normAutofit/>
          </a:bodyPr>
          <a:lstStyle/>
          <a:p>
            <a:pPr marL="0" indent="0">
              <a:buNone/>
            </a:pPr>
            <a:endParaRPr lang="fr-CH" dirty="0"/>
          </a:p>
          <a:p>
            <a:pPr marL="0" indent="0">
              <a:buNone/>
            </a:pPr>
            <a:endParaRPr lang="fr-CH" dirty="0"/>
          </a:p>
          <a:p>
            <a:pPr marL="0" indent="0">
              <a:buNone/>
            </a:pPr>
            <a:endParaRPr lang="fr-CH" dirty="0"/>
          </a:p>
          <a:p>
            <a:pPr marL="0" indent="0">
              <a:buNone/>
            </a:pPr>
            <a:endParaRPr lang="fr-CH" dirty="0"/>
          </a:p>
          <a:p>
            <a:endParaRPr lang="fr-CH" sz="1700" dirty="0"/>
          </a:p>
          <a:p>
            <a:r>
              <a:rPr lang="fr-CH" sz="1700" dirty="0"/>
              <a:t>Vienna, </a:t>
            </a:r>
            <a:r>
              <a:rPr lang="fr-CH" sz="1700" dirty="0" err="1"/>
              <a:t>Austria</a:t>
            </a:r>
            <a:endParaRPr lang="fr-CH" sz="1700" dirty="0"/>
          </a:p>
          <a:p>
            <a:r>
              <a:rPr lang="fr-FR" sz="1700" dirty="0"/>
              <a:t>General Hospital, </a:t>
            </a:r>
          </a:p>
          <a:p>
            <a:r>
              <a:rPr lang="fr-FR" sz="1700" dirty="0"/>
              <a:t>1841-1850</a:t>
            </a:r>
            <a:endParaRPr lang="fr-CH" sz="1700" dirty="0"/>
          </a:p>
          <a:p>
            <a:r>
              <a:rPr lang="fr-CH" sz="1700" dirty="0" err="1"/>
              <a:t>Fighting</a:t>
            </a:r>
            <a:r>
              <a:rPr lang="fr-CH" sz="1700" dirty="0"/>
              <a:t> </a:t>
            </a:r>
            <a:r>
              <a:rPr lang="fr-CH" sz="1700" dirty="0" err="1"/>
              <a:t>puerperal</a:t>
            </a:r>
            <a:r>
              <a:rPr lang="fr-CH" sz="1700" dirty="0"/>
              <a:t> </a:t>
            </a:r>
            <a:r>
              <a:rPr lang="fr-CH" sz="1700" dirty="0" err="1"/>
              <a:t>fever</a:t>
            </a:r>
            <a:endParaRPr lang="fr-FR" sz="1700" dirty="0"/>
          </a:p>
          <a:p>
            <a:endParaRPr lang="en-US" dirty="0"/>
          </a:p>
        </p:txBody>
      </p:sp>
      <p:pic>
        <p:nvPicPr>
          <p:cNvPr id="5" name="Picture 2" descr="VIENNA-3">
            <a:extLst>
              <a:ext uri="{FF2B5EF4-FFF2-40B4-BE49-F238E27FC236}">
                <a16:creationId xmlns:a16="http://schemas.microsoft.com/office/drawing/2014/main" id="{C310F118-FC94-4F76-AF97-F5B04F75C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0097" y="1219200"/>
            <a:ext cx="313071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4" descr="semmel">
            <a:extLst>
              <a:ext uri="{FF2B5EF4-FFF2-40B4-BE49-F238E27FC236}">
                <a16:creationId xmlns:a16="http://schemas.microsoft.com/office/drawing/2014/main" id="{219EBDC9-6140-4C2D-843F-C54C70FBCE13}"/>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096000" y="1219200"/>
            <a:ext cx="5181600" cy="4689421"/>
          </a:xfrm>
          <a:prstGeom prst="rect">
            <a:avLst/>
          </a:prstGeom>
          <a:ln w="38100">
            <a:solidFill>
              <a:schemeClr val="bg1"/>
            </a:solidFill>
            <a:miter lim="800000"/>
            <a:headEnd/>
            <a:tailEnd/>
          </a:ln>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2655090"/>
      </p:ext>
    </p:extLst>
  </p:cSld>
  <p:clrMapOvr>
    <a:masterClrMapping/>
  </p:clrMapOvr>
  <mc:AlternateContent xmlns:mc="http://schemas.openxmlformats.org/markup-compatibility/2006" xmlns:p14="http://schemas.microsoft.com/office/powerpoint/2010/main">
    <mc:Choice Requires="p14">
      <p:transition spd="slow" p14:dur="2000" advTm="33499"/>
    </mc:Choice>
    <mc:Fallback xmlns="">
      <p:transition spd="slow" advTm="33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3"/>
          <p:cNvSpPr>
            <a:spLocks noGrp="1" noChangeArrowheads="1"/>
          </p:cNvSpPr>
          <p:nvPr>
            <p:ph type="title"/>
          </p:nvPr>
        </p:nvSpPr>
        <p:spPr>
          <a:xfrm>
            <a:off x="1774826" y="404139"/>
            <a:ext cx="8315325" cy="739774"/>
          </a:xfrm>
        </p:spPr>
        <p:txBody>
          <a:bodyPr>
            <a:normAutofit fontScale="90000"/>
          </a:bodyPr>
          <a:lstStyle/>
          <a:p>
            <a:pPr eaLnBrk="1" hangingPunct="1"/>
            <a:r>
              <a:rPr lang="en-GB" altLang="en-US" sz="2400" dirty="0"/>
              <a:t>Maternal mortality rates, first and second obstetrics clinics, General Hospital of Vienna</a:t>
            </a:r>
          </a:p>
        </p:txBody>
      </p:sp>
      <p:sp>
        <p:nvSpPr>
          <p:cNvPr id="52227" name="Rectangle 313"/>
          <p:cNvSpPr>
            <a:spLocks noChangeArrowheads="1"/>
          </p:cNvSpPr>
          <p:nvPr/>
        </p:nvSpPr>
        <p:spPr bwMode="auto">
          <a:xfrm>
            <a:off x="2457450" y="5021263"/>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a:t>0</a:t>
            </a:r>
          </a:p>
        </p:txBody>
      </p:sp>
      <p:sp>
        <p:nvSpPr>
          <p:cNvPr id="52228" name="Rectangle 314"/>
          <p:cNvSpPr>
            <a:spLocks noChangeArrowheads="1"/>
          </p:cNvSpPr>
          <p:nvPr/>
        </p:nvSpPr>
        <p:spPr bwMode="auto">
          <a:xfrm>
            <a:off x="2457450" y="4648200"/>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a:t>2</a:t>
            </a:r>
          </a:p>
        </p:txBody>
      </p:sp>
      <p:sp>
        <p:nvSpPr>
          <p:cNvPr id="52229" name="Rectangle 315"/>
          <p:cNvSpPr>
            <a:spLocks noChangeArrowheads="1"/>
          </p:cNvSpPr>
          <p:nvPr/>
        </p:nvSpPr>
        <p:spPr bwMode="auto">
          <a:xfrm>
            <a:off x="2457450" y="4276725"/>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a:t>4</a:t>
            </a:r>
          </a:p>
        </p:txBody>
      </p:sp>
      <p:sp>
        <p:nvSpPr>
          <p:cNvPr id="52230" name="Rectangle 316"/>
          <p:cNvSpPr>
            <a:spLocks noChangeArrowheads="1"/>
          </p:cNvSpPr>
          <p:nvPr/>
        </p:nvSpPr>
        <p:spPr bwMode="auto">
          <a:xfrm>
            <a:off x="2457450" y="3905250"/>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a:t>6</a:t>
            </a:r>
          </a:p>
        </p:txBody>
      </p:sp>
      <p:sp>
        <p:nvSpPr>
          <p:cNvPr id="52231" name="Rectangle 317"/>
          <p:cNvSpPr>
            <a:spLocks noChangeArrowheads="1"/>
          </p:cNvSpPr>
          <p:nvPr/>
        </p:nvSpPr>
        <p:spPr bwMode="auto">
          <a:xfrm>
            <a:off x="2457450" y="3533775"/>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a:t>8</a:t>
            </a:r>
          </a:p>
        </p:txBody>
      </p:sp>
      <p:sp>
        <p:nvSpPr>
          <p:cNvPr id="52232" name="Rectangle 318"/>
          <p:cNvSpPr>
            <a:spLocks noChangeArrowheads="1"/>
          </p:cNvSpPr>
          <p:nvPr/>
        </p:nvSpPr>
        <p:spPr bwMode="auto">
          <a:xfrm>
            <a:off x="2352675" y="3163888"/>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a:t>10</a:t>
            </a:r>
          </a:p>
        </p:txBody>
      </p:sp>
      <p:sp>
        <p:nvSpPr>
          <p:cNvPr id="52233" name="Rectangle 319"/>
          <p:cNvSpPr>
            <a:spLocks noChangeArrowheads="1"/>
          </p:cNvSpPr>
          <p:nvPr/>
        </p:nvSpPr>
        <p:spPr bwMode="auto">
          <a:xfrm>
            <a:off x="2352675" y="2790825"/>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a:t>12</a:t>
            </a:r>
          </a:p>
        </p:txBody>
      </p:sp>
      <p:sp>
        <p:nvSpPr>
          <p:cNvPr id="52234" name="Rectangle 320"/>
          <p:cNvSpPr>
            <a:spLocks noChangeArrowheads="1"/>
          </p:cNvSpPr>
          <p:nvPr/>
        </p:nvSpPr>
        <p:spPr bwMode="auto">
          <a:xfrm>
            <a:off x="2352675" y="2420938"/>
            <a:ext cx="1968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a:t>14</a:t>
            </a:r>
          </a:p>
        </p:txBody>
      </p:sp>
      <p:sp>
        <p:nvSpPr>
          <p:cNvPr id="52235" name="Rectangle 321"/>
          <p:cNvSpPr>
            <a:spLocks noChangeArrowheads="1"/>
          </p:cNvSpPr>
          <p:nvPr/>
        </p:nvSpPr>
        <p:spPr bwMode="auto">
          <a:xfrm>
            <a:off x="2352675" y="2047875"/>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a:t>16</a:t>
            </a:r>
          </a:p>
        </p:txBody>
      </p:sp>
      <p:sp>
        <p:nvSpPr>
          <p:cNvPr id="52236" name="Rectangle 322"/>
          <p:cNvSpPr>
            <a:spLocks noChangeArrowheads="1"/>
          </p:cNvSpPr>
          <p:nvPr/>
        </p:nvSpPr>
        <p:spPr bwMode="auto">
          <a:xfrm>
            <a:off x="2352675" y="1677988"/>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a:t>18</a:t>
            </a:r>
          </a:p>
        </p:txBody>
      </p:sp>
      <p:sp>
        <p:nvSpPr>
          <p:cNvPr id="52237" name="Rectangle 323"/>
          <p:cNvSpPr>
            <a:spLocks noChangeArrowheads="1"/>
          </p:cNvSpPr>
          <p:nvPr/>
        </p:nvSpPr>
        <p:spPr bwMode="auto">
          <a:xfrm>
            <a:off x="2586039" y="5316538"/>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a:t>1841</a:t>
            </a:r>
          </a:p>
        </p:txBody>
      </p:sp>
      <p:sp>
        <p:nvSpPr>
          <p:cNvPr id="52238" name="Rectangle 324"/>
          <p:cNvSpPr>
            <a:spLocks noChangeArrowheads="1"/>
          </p:cNvSpPr>
          <p:nvPr/>
        </p:nvSpPr>
        <p:spPr bwMode="auto">
          <a:xfrm>
            <a:off x="3254376" y="5316538"/>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a:t>1842</a:t>
            </a:r>
          </a:p>
        </p:txBody>
      </p:sp>
      <p:sp>
        <p:nvSpPr>
          <p:cNvPr id="52239" name="Rectangle 325"/>
          <p:cNvSpPr>
            <a:spLocks noChangeArrowheads="1"/>
          </p:cNvSpPr>
          <p:nvPr/>
        </p:nvSpPr>
        <p:spPr bwMode="auto">
          <a:xfrm>
            <a:off x="3922714" y="5316538"/>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a:t>1843</a:t>
            </a:r>
          </a:p>
        </p:txBody>
      </p:sp>
      <p:sp>
        <p:nvSpPr>
          <p:cNvPr id="52240" name="Rectangle 326"/>
          <p:cNvSpPr>
            <a:spLocks noChangeArrowheads="1"/>
          </p:cNvSpPr>
          <p:nvPr/>
        </p:nvSpPr>
        <p:spPr bwMode="auto">
          <a:xfrm>
            <a:off x="4594226" y="5316538"/>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a:t>1844</a:t>
            </a:r>
          </a:p>
        </p:txBody>
      </p:sp>
      <p:sp>
        <p:nvSpPr>
          <p:cNvPr id="52241" name="Rectangle 327"/>
          <p:cNvSpPr>
            <a:spLocks noChangeArrowheads="1"/>
          </p:cNvSpPr>
          <p:nvPr/>
        </p:nvSpPr>
        <p:spPr bwMode="auto">
          <a:xfrm>
            <a:off x="5262564" y="5316538"/>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a:t>1845</a:t>
            </a:r>
          </a:p>
        </p:txBody>
      </p:sp>
      <p:sp>
        <p:nvSpPr>
          <p:cNvPr id="52242" name="Rectangle 328"/>
          <p:cNvSpPr>
            <a:spLocks noChangeArrowheads="1"/>
          </p:cNvSpPr>
          <p:nvPr/>
        </p:nvSpPr>
        <p:spPr bwMode="auto">
          <a:xfrm>
            <a:off x="5932489" y="5316538"/>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a:t>1846</a:t>
            </a:r>
          </a:p>
        </p:txBody>
      </p:sp>
      <p:sp>
        <p:nvSpPr>
          <p:cNvPr id="52243" name="Rectangle 329"/>
          <p:cNvSpPr>
            <a:spLocks noChangeArrowheads="1"/>
          </p:cNvSpPr>
          <p:nvPr/>
        </p:nvSpPr>
        <p:spPr bwMode="auto">
          <a:xfrm>
            <a:off x="6600826" y="5316538"/>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a:t>1847</a:t>
            </a:r>
          </a:p>
        </p:txBody>
      </p:sp>
      <p:sp>
        <p:nvSpPr>
          <p:cNvPr id="52244" name="Rectangle 330"/>
          <p:cNvSpPr>
            <a:spLocks noChangeArrowheads="1"/>
          </p:cNvSpPr>
          <p:nvPr/>
        </p:nvSpPr>
        <p:spPr bwMode="auto">
          <a:xfrm>
            <a:off x="7270751" y="5316538"/>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a:t>1848</a:t>
            </a:r>
          </a:p>
        </p:txBody>
      </p:sp>
      <p:sp>
        <p:nvSpPr>
          <p:cNvPr id="52245" name="Rectangle 331"/>
          <p:cNvSpPr>
            <a:spLocks noChangeArrowheads="1"/>
          </p:cNvSpPr>
          <p:nvPr/>
        </p:nvSpPr>
        <p:spPr bwMode="auto">
          <a:xfrm>
            <a:off x="7939089" y="5316538"/>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a:t>1849</a:t>
            </a:r>
          </a:p>
        </p:txBody>
      </p:sp>
      <p:sp>
        <p:nvSpPr>
          <p:cNvPr id="52246" name="Rectangle 332"/>
          <p:cNvSpPr>
            <a:spLocks noChangeArrowheads="1"/>
          </p:cNvSpPr>
          <p:nvPr/>
        </p:nvSpPr>
        <p:spPr bwMode="auto">
          <a:xfrm>
            <a:off x="8609014" y="5316538"/>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a:t>1850</a:t>
            </a:r>
          </a:p>
        </p:txBody>
      </p:sp>
      <p:sp>
        <p:nvSpPr>
          <p:cNvPr id="52247" name="Line 32"/>
          <p:cNvSpPr>
            <a:spLocks noChangeShapeType="1"/>
          </p:cNvSpPr>
          <p:nvPr/>
        </p:nvSpPr>
        <p:spPr bwMode="auto">
          <a:xfrm flipH="1">
            <a:off x="2795588" y="1898651"/>
            <a:ext cx="8698" cy="3235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48" name="Line 33"/>
          <p:cNvSpPr>
            <a:spLocks noChangeShapeType="1"/>
          </p:cNvSpPr>
          <p:nvPr/>
        </p:nvSpPr>
        <p:spPr bwMode="auto">
          <a:xfrm>
            <a:off x="2714626" y="5133975"/>
            <a:ext cx="809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49" name="Line 34"/>
          <p:cNvSpPr>
            <a:spLocks noChangeShapeType="1"/>
          </p:cNvSpPr>
          <p:nvPr/>
        </p:nvSpPr>
        <p:spPr bwMode="auto">
          <a:xfrm>
            <a:off x="2714626" y="4760913"/>
            <a:ext cx="809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50" name="Line 35"/>
          <p:cNvSpPr>
            <a:spLocks noChangeShapeType="1"/>
          </p:cNvSpPr>
          <p:nvPr/>
        </p:nvSpPr>
        <p:spPr bwMode="auto">
          <a:xfrm>
            <a:off x="2714626" y="4386263"/>
            <a:ext cx="809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51" name="Line 36"/>
          <p:cNvSpPr>
            <a:spLocks noChangeShapeType="1"/>
          </p:cNvSpPr>
          <p:nvPr/>
        </p:nvSpPr>
        <p:spPr bwMode="auto">
          <a:xfrm>
            <a:off x="2714626" y="4022725"/>
            <a:ext cx="809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52" name="Line 37"/>
          <p:cNvSpPr>
            <a:spLocks noChangeShapeType="1"/>
          </p:cNvSpPr>
          <p:nvPr/>
        </p:nvSpPr>
        <p:spPr bwMode="auto">
          <a:xfrm>
            <a:off x="2714626" y="3649663"/>
            <a:ext cx="809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53" name="Line 38"/>
          <p:cNvSpPr>
            <a:spLocks noChangeShapeType="1"/>
          </p:cNvSpPr>
          <p:nvPr/>
        </p:nvSpPr>
        <p:spPr bwMode="auto">
          <a:xfrm>
            <a:off x="2714626" y="3276600"/>
            <a:ext cx="809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54" name="Line 39"/>
          <p:cNvSpPr>
            <a:spLocks noChangeShapeType="1"/>
          </p:cNvSpPr>
          <p:nvPr/>
        </p:nvSpPr>
        <p:spPr bwMode="auto">
          <a:xfrm>
            <a:off x="2714626" y="2901950"/>
            <a:ext cx="809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55" name="Line 40"/>
          <p:cNvSpPr>
            <a:spLocks noChangeShapeType="1"/>
          </p:cNvSpPr>
          <p:nvPr/>
        </p:nvSpPr>
        <p:spPr bwMode="auto">
          <a:xfrm>
            <a:off x="2714626" y="2538413"/>
            <a:ext cx="809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56" name="Line 41"/>
          <p:cNvSpPr>
            <a:spLocks noChangeShapeType="1"/>
          </p:cNvSpPr>
          <p:nvPr/>
        </p:nvSpPr>
        <p:spPr bwMode="auto">
          <a:xfrm>
            <a:off x="2714626" y="2165350"/>
            <a:ext cx="809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57" name="Line 42"/>
          <p:cNvSpPr>
            <a:spLocks noChangeShapeType="1"/>
          </p:cNvSpPr>
          <p:nvPr/>
        </p:nvSpPr>
        <p:spPr bwMode="auto">
          <a:xfrm>
            <a:off x="2714626" y="1790700"/>
            <a:ext cx="809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70017" name="Group 353"/>
          <p:cNvGrpSpPr>
            <a:grpSpLocks/>
          </p:cNvGrpSpPr>
          <p:nvPr/>
        </p:nvGrpSpPr>
        <p:grpSpPr bwMode="auto">
          <a:xfrm>
            <a:off x="2757060" y="2347914"/>
            <a:ext cx="6000041" cy="2868613"/>
            <a:chOff x="1044" y="1328"/>
            <a:chExt cx="3655" cy="1703"/>
          </a:xfrm>
        </p:grpSpPr>
        <p:grpSp>
          <p:nvGrpSpPr>
            <p:cNvPr id="52290" name="Group 351"/>
            <p:cNvGrpSpPr>
              <a:grpSpLocks/>
            </p:cNvGrpSpPr>
            <p:nvPr/>
          </p:nvGrpSpPr>
          <p:grpSpPr bwMode="auto">
            <a:xfrm>
              <a:off x="1044" y="1328"/>
              <a:ext cx="3655" cy="1703"/>
              <a:chOff x="1044" y="1328"/>
              <a:chExt cx="3655" cy="1703"/>
            </a:xfrm>
          </p:grpSpPr>
          <p:sp>
            <p:nvSpPr>
              <p:cNvPr id="52301" name="Oval 192"/>
              <p:cNvSpPr>
                <a:spLocks noChangeArrowheads="1"/>
              </p:cNvSpPr>
              <p:nvPr/>
            </p:nvSpPr>
            <p:spPr bwMode="auto">
              <a:xfrm>
                <a:off x="1044" y="2222"/>
                <a:ext cx="78" cy="77"/>
              </a:xfrm>
              <a:prstGeom prst="ellipse">
                <a:avLst/>
              </a:prstGeom>
              <a:solidFill>
                <a:schemeClr val="accent1"/>
              </a:solidFill>
              <a:ln w="9525">
                <a:solidFill>
                  <a:schemeClr val="accent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52302" name="Oval 197"/>
              <p:cNvSpPr>
                <a:spLocks noChangeArrowheads="1"/>
              </p:cNvSpPr>
              <p:nvPr/>
            </p:nvSpPr>
            <p:spPr bwMode="auto">
              <a:xfrm>
                <a:off x="1440" y="1328"/>
                <a:ext cx="78" cy="78"/>
              </a:xfrm>
              <a:prstGeom prst="ellipse">
                <a:avLst/>
              </a:prstGeom>
              <a:solidFill>
                <a:schemeClr val="accent1"/>
              </a:solidFill>
              <a:ln w="9525">
                <a:solidFill>
                  <a:schemeClr val="accent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52303" name="Oval 202"/>
              <p:cNvSpPr>
                <a:spLocks noChangeArrowheads="1"/>
              </p:cNvSpPr>
              <p:nvPr/>
            </p:nvSpPr>
            <p:spPr bwMode="auto">
              <a:xfrm>
                <a:off x="1836" y="2090"/>
                <a:ext cx="78" cy="78"/>
              </a:xfrm>
              <a:prstGeom prst="ellipse">
                <a:avLst/>
              </a:prstGeom>
              <a:solidFill>
                <a:schemeClr val="accent1"/>
              </a:solidFill>
              <a:ln w="9525">
                <a:solidFill>
                  <a:schemeClr val="accent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52304" name="Oval 207"/>
              <p:cNvSpPr>
                <a:spLocks noChangeArrowheads="1"/>
              </p:cNvSpPr>
              <p:nvPr/>
            </p:nvSpPr>
            <p:spPr bwMode="auto">
              <a:xfrm>
                <a:off x="2238" y="2168"/>
                <a:ext cx="78" cy="77"/>
              </a:xfrm>
              <a:prstGeom prst="ellipse">
                <a:avLst/>
              </a:prstGeom>
              <a:solidFill>
                <a:schemeClr val="accent1"/>
              </a:solidFill>
              <a:ln w="9525">
                <a:solidFill>
                  <a:schemeClr val="accent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52305" name="Oval 212"/>
              <p:cNvSpPr>
                <a:spLocks noChangeArrowheads="1"/>
              </p:cNvSpPr>
              <p:nvPr/>
            </p:nvSpPr>
            <p:spPr bwMode="auto">
              <a:xfrm>
                <a:off x="2634" y="2323"/>
                <a:ext cx="78" cy="78"/>
              </a:xfrm>
              <a:prstGeom prst="ellipse">
                <a:avLst/>
              </a:prstGeom>
              <a:solidFill>
                <a:schemeClr val="accent1"/>
              </a:solidFill>
              <a:ln w="9525">
                <a:solidFill>
                  <a:schemeClr val="accent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52306" name="Oval 217"/>
              <p:cNvSpPr>
                <a:spLocks noChangeArrowheads="1"/>
              </p:cNvSpPr>
              <p:nvPr/>
            </p:nvSpPr>
            <p:spPr bwMode="auto">
              <a:xfrm>
                <a:off x="3030" y="1814"/>
                <a:ext cx="79" cy="78"/>
              </a:xfrm>
              <a:prstGeom prst="ellipse">
                <a:avLst/>
              </a:prstGeom>
              <a:solidFill>
                <a:schemeClr val="accent1"/>
              </a:solidFill>
              <a:ln w="9525">
                <a:solidFill>
                  <a:schemeClr val="accent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52307" name="Oval 222"/>
              <p:cNvSpPr>
                <a:spLocks noChangeArrowheads="1"/>
              </p:cNvSpPr>
              <p:nvPr/>
            </p:nvSpPr>
            <p:spPr bwMode="auto">
              <a:xfrm>
                <a:off x="3427" y="2521"/>
                <a:ext cx="78" cy="78"/>
              </a:xfrm>
              <a:prstGeom prst="ellipse">
                <a:avLst/>
              </a:prstGeom>
              <a:solidFill>
                <a:schemeClr val="accent1"/>
              </a:solidFill>
              <a:ln w="9525">
                <a:solidFill>
                  <a:schemeClr val="accent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52308" name="Oval 228"/>
              <p:cNvSpPr>
                <a:spLocks noChangeArrowheads="1"/>
              </p:cNvSpPr>
              <p:nvPr/>
            </p:nvSpPr>
            <p:spPr bwMode="auto">
              <a:xfrm>
                <a:off x="3829" y="2935"/>
                <a:ext cx="78" cy="78"/>
              </a:xfrm>
              <a:prstGeom prst="ellipse">
                <a:avLst/>
              </a:prstGeom>
              <a:solidFill>
                <a:schemeClr val="accent1"/>
              </a:solidFill>
              <a:ln w="9525">
                <a:solidFill>
                  <a:schemeClr val="accent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52309" name="Oval 233"/>
              <p:cNvSpPr>
                <a:spLocks noChangeArrowheads="1"/>
              </p:cNvSpPr>
              <p:nvPr/>
            </p:nvSpPr>
            <p:spPr bwMode="auto">
              <a:xfrm>
                <a:off x="4225" y="2845"/>
                <a:ext cx="78" cy="78"/>
              </a:xfrm>
              <a:prstGeom prst="ellipse">
                <a:avLst/>
              </a:prstGeom>
              <a:solidFill>
                <a:schemeClr val="accent1"/>
              </a:solidFill>
              <a:ln w="9525">
                <a:solidFill>
                  <a:schemeClr val="accent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52310" name="Oval 238"/>
              <p:cNvSpPr>
                <a:spLocks noChangeArrowheads="1"/>
              </p:cNvSpPr>
              <p:nvPr/>
            </p:nvSpPr>
            <p:spPr bwMode="auto">
              <a:xfrm>
                <a:off x="4621" y="2953"/>
                <a:ext cx="78" cy="78"/>
              </a:xfrm>
              <a:prstGeom prst="ellipse">
                <a:avLst/>
              </a:prstGeom>
              <a:solidFill>
                <a:schemeClr val="accent1"/>
              </a:solidFill>
              <a:ln w="9525">
                <a:solidFill>
                  <a:schemeClr val="accent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grpSp>
        <p:grpSp>
          <p:nvGrpSpPr>
            <p:cNvPr id="52291" name="Group 352"/>
            <p:cNvGrpSpPr>
              <a:grpSpLocks/>
            </p:cNvGrpSpPr>
            <p:nvPr/>
          </p:nvGrpSpPr>
          <p:grpSpPr bwMode="auto">
            <a:xfrm>
              <a:off x="1080" y="1364"/>
              <a:ext cx="3577" cy="1625"/>
              <a:chOff x="1080" y="1364"/>
              <a:chExt cx="3577" cy="1625"/>
            </a:xfrm>
          </p:grpSpPr>
          <p:sp>
            <p:nvSpPr>
              <p:cNvPr id="52292" name="Line 174"/>
              <p:cNvSpPr>
                <a:spLocks noChangeShapeType="1"/>
              </p:cNvSpPr>
              <p:nvPr/>
            </p:nvSpPr>
            <p:spPr bwMode="auto">
              <a:xfrm flipV="1">
                <a:off x="1080" y="1364"/>
                <a:ext cx="396" cy="893"/>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93" name="Line 175"/>
              <p:cNvSpPr>
                <a:spLocks noChangeShapeType="1"/>
              </p:cNvSpPr>
              <p:nvPr/>
            </p:nvSpPr>
            <p:spPr bwMode="auto">
              <a:xfrm>
                <a:off x="1476" y="1364"/>
                <a:ext cx="396" cy="762"/>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94" name="Line 176"/>
              <p:cNvSpPr>
                <a:spLocks noChangeShapeType="1"/>
              </p:cNvSpPr>
              <p:nvPr/>
            </p:nvSpPr>
            <p:spPr bwMode="auto">
              <a:xfrm>
                <a:off x="1872" y="2126"/>
                <a:ext cx="402" cy="78"/>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95" name="Line 177"/>
              <p:cNvSpPr>
                <a:spLocks noChangeShapeType="1"/>
              </p:cNvSpPr>
              <p:nvPr/>
            </p:nvSpPr>
            <p:spPr bwMode="auto">
              <a:xfrm>
                <a:off x="2274" y="2204"/>
                <a:ext cx="396" cy="155"/>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96" name="Line 178"/>
              <p:cNvSpPr>
                <a:spLocks noChangeShapeType="1"/>
              </p:cNvSpPr>
              <p:nvPr/>
            </p:nvSpPr>
            <p:spPr bwMode="auto">
              <a:xfrm flipV="1">
                <a:off x="2670" y="1850"/>
                <a:ext cx="397" cy="509"/>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97" name="Line 179"/>
              <p:cNvSpPr>
                <a:spLocks noChangeShapeType="1"/>
              </p:cNvSpPr>
              <p:nvPr/>
            </p:nvSpPr>
            <p:spPr bwMode="auto">
              <a:xfrm>
                <a:off x="3067" y="1850"/>
                <a:ext cx="396" cy="707"/>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98" name="Line 180"/>
              <p:cNvSpPr>
                <a:spLocks noChangeShapeType="1"/>
              </p:cNvSpPr>
              <p:nvPr/>
            </p:nvSpPr>
            <p:spPr bwMode="auto">
              <a:xfrm>
                <a:off x="3463" y="2557"/>
                <a:ext cx="402" cy="414"/>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99" name="Line 181"/>
              <p:cNvSpPr>
                <a:spLocks noChangeShapeType="1"/>
              </p:cNvSpPr>
              <p:nvPr/>
            </p:nvSpPr>
            <p:spPr bwMode="auto">
              <a:xfrm flipV="1">
                <a:off x="3865" y="2881"/>
                <a:ext cx="396" cy="9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00" name="Line 182"/>
              <p:cNvSpPr>
                <a:spLocks noChangeShapeType="1"/>
              </p:cNvSpPr>
              <p:nvPr/>
            </p:nvSpPr>
            <p:spPr bwMode="auto">
              <a:xfrm>
                <a:off x="4261" y="2881"/>
                <a:ext cx="396" cy="108"/>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370021" name="Group 357"/>
          <p:cNvGrpSpPr>
            <a:grpSpLocks/>
          </p:cNvGrpSpPr>
          <p:nvPr/>
        </p:nvGrpSpPr>
        <p:grpSpPr bwMode="auto">
          <a:xfrm>
            <a:off x="2735263" y="3678239"/>
            <a:ext cx="6153150" cy="1506537"/>
            <a:chOff x="1044" y="2245"/>
            <a:chExt cx="3655" cy="894"/>
          </a:xfrm>
        </p:grpSpPr>
        <p:sp>
          <p:nvSpPr>
            <p:cNvPr id="52270" name="Line 186"/>
            <p:cNvSpPr>
              <a:spLocks noChangeShapeType="1"/>
            </p:cNvSpPr>
            <p:nvPr/>
          </p:nvSpPr>
          <p:spPr bwMode="auto">
            <a:xfrm>
              <a:off x="2274" y="2857"/>
              <a:ext cx="396" cy="3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2271" name="Group 354"/>
            <p:cNvGrpSpPr>
              <a:grpSpLocks/>
            </p:cNvGrpSpPr>
            <p:nvPr/>
          </p:nvGrpSpPr>
          <p:grpSpPr bwMode="auto">
            <a:xfrm>
              <a:off x="1044" y="2245"/>
              <a:ext cx="3655" cy="894"/>
              <a:chOff x="1044" y="2245"/>
              <a:chExt cx="3655" cy="894"/>
            </a:xfrm>
          </p:grpSpPr>
          <p:sp>
            <p:nvSpPr>
              <p:cNvPr id="52272" name="Line 183"/>
              <p:cNvSpPr>
                <a:spLocks noChangeShapeType="1"/>
              </p:cNvSpPr>
              <p:nvPr/>
            </p:nvSpPr>
            <p:spPr bwMode="auto">
              <a:xfrm flipV="1">
                <a:off x="1080" y="2281"/>
                <a:ext cx="396" cy="444"/>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73" name="Line 184"/>
              <p:cNvSpPr>
                <a:spLocks noChangeShapeType="1"/>
              </p:cNvSpPr>
              <p:nvPr/>
            </p:nvSpPr>
            <p:spPr bwMode="auto">
              <a:xfrm>
                <a:off x="1476" y="2281"/>
                <a:ext cx="396" cy="18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74" name="Line 185"/>
              <p:cNvSpPr>
                <a:spLocks noChangeShapeType="1"/>
              </p:cNvSpPr>
              <p:nvPr/>
            </p:nvSpPr>
            <p:spPr bwMode="auto">
              <a:xfrm>
                <a:off x="1872" y="2461"/>
                <a:ext cx="402" cy="396"/>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75" name="Line 187"/>
              <p:cNvSpPr>
                <a:spLocks noChangeShapeType="1"/>
              </p:cNvSpPr>
              <p:nvPr/>
            </p:nvSpPr>
            <p:spPr bwMode="auto">
              <a:xfrm flipV="1">
                <a:off x="2670" y="2809"/>
                <a:ext cx="397" cy="78"/>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76" name="Line 188"/>
              <p:cNvSpPr>
                <a:spLocks noChangeShapeType="1"/>
              </p:cNvSpPr>
              <p:nvPr/>
            </p:nvSpPr>
            <p:spPr bwMode="auto">
              <a:xfrm>
                <a:off x="3067" y="2809"/>
                <a:ext cx="396" cy="288"/>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77" name="Line 189"/>
              <p:cNvSpPr>
                <a:spLocks noChangeShapeType="1"/>
              </p:cNvSpPr>
              <p:nvPr/>
            </p:nvSpPr>
            <p:spPr bwMode="auto">
              <a:xfrm flipV="1">
                <a:off x="3463" y="2965"/>
                <a:ext cx="402" cy="132"/>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78" name="Line 190"/>
              <p:cNvSpPr>
                <a:spLocks noChangeShapeType="1"/>
              </p:cNvSpPr>
              <p:nvPr/>
            </p:nvSpPr>
            <p:spPr bwMode="auto">
              <a:xfrm flipV="1">
                <a:off x="3865" y="2881"/>
                <a:ext cx="396" cy="84"/>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79" name="Line 191"/>
              <p:cNvSpPr>
                <a:spLocks noChangeShapeType="1"/>
              </p:cNvSpPr>
              <p:nvPr/>
            </p:nvSpPr>
            <p:spPr bwMode="auto">
              <a:xfrm flipV="1">
                <a:off x="4261" y="2773"/>
                <a:ext cx="396" cy="108"/>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80" name="Oval 243"/>
              <p:cNvSpPr>
                <a:spLocks noChangeArrowheads="1"/>
              </p:cNvSpPr>
              <p:nvPr/>
            </p:nvSpPr>
            <p:spPr bwMode="auto">
              <a:xfrm>
                <a:off x="1044" y="2689"/>
                <a:ext cx="78" cy="78"/>
              </a:xfrm>
              <a:prstGeom prst="ellipse">
                <a:avLst/>
              </a:prstGeom>
              <a:solidFill>
                <a:schemeClr val="tx2"/>
              </a:solidFill>
              <a:ln w="9525">
                <a:solidFill>
                  <a:schemeClr val="tx2"/>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52281" name="Oval 250"/>
              <p:cNvSpPr>
                <a:spLocks noChangeArrowheads="1"/>
              </p:cNvSpPr>
              <p:nvPr/>
            </p:nvSpPr>
            <p:spPr bwMode="auto">
              <a:xfrm>
                <a:off x="1440" y="2245"/>
                <a:ext cx="78" cy="78"/>
              </a:xfrm>
              <a:prstGeom prst="ellipse">
                <a:avLst/>
              </a:prstGeom>
              <a:solidFill>
                <a:schemeClr val="tx2"/>
              </a:solidFill>
              <a:ln w="9525">
                <a:solidFill>
                  <a:schemeClr val="tx2"/>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52282" name="Oval 257"/>
              <p:cNvSpPr>
                <a:spLocks noChangeArrowheads="1"/>
              </p:cNvSpPr>
              <p:nvPr/>
            </p:nvSpPr>
            <p:spPr bwMode="auto">
              <a:xfrm>
                <a:off x="1836" y="2425"/>
                <a:ext cx="78" cy="78"/>
              </a:xfrm>
              <a:prstGeom prst="ellipse">
                <a:avLst/>
              </a:prstGeom>
              <a:solidFill>
                <a:schemeClr val="tx2"/>
              </a:solidFill>
              <a:ln w="9525">
                <a:solidFill>
                  <a:schemeClr val="tx2"/>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52283" name="Oval 264"/>
              <p:cNvSpPr>
                <a:spLocks noChangeArrowheads="1"/>
              </p:cNvSpPr>
              <p:nvPr/>
            </p:nvSpPr>
            <p:spPr bwMode="auto">
              <a:xfrm>
                <a:off x="2238" y="2821"/>
                <a:ext cx="78" cy="78"/>
              </a:xfrm>
              <a:prstGeom prst="ellipse">
                <a:avLst/>
              </a:prstGeom>
              <a:solidFill>
                <a:schemeClr val="tx2"/>
              </a:solidFill>
              <a:ln w="9525">
                <a:solidFill>
                  <a:schemeClr val="tx2"/>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52284" name="Oval 271"/>
              <p:cNvSpPr>
                <a:spLocks noChangeArrowheads="1"/>
              </p:cNvSpPr>
              <p:nvPr/>
            </p:nvSpPr>
            <p:spPr bwMode="auto">
              <a:xfrm>
                <a:off x="2634" y="2851"/>
                <a:ext cx="78" cy="78"/>
              </a:xfrm>
              <a:prstGeom prst="ellipse">
                <a:avLst/>
              </a:prstGeom>
              <a:solidFill>
                <a:schemeClr val="tx2"/>
              </a:solidFill>
              <a:ln w="9525">
                <a:solidFill>
                  <a:schemeClr val="tx2"/>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52285" name="Oval 278"/>
              <p:cNvSpPr>
                <a:spLocks noChangeArrowheads="1"/>
              </p:cNvSpPr>
              <p:nvPr/>
            </p:nvSpPr>
            <p:spPr bwMode="auto">
              <a:xfrm>
                <a:off x="3030" y="2773"/>
                <a:ext cx="79" cy="78"/>
              </a:xfrm>
              <a:prstGeom prst="ellipse">
                <a:avLst/>
              </a:prstGeom>
              <a:solidFill>
                <a:schemeClr val="tx2"/>
              </a:solidFill>
              <a:ln w="9525">
                <a:solidFill>
                  <a:schemeClr val="tx2"/>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52286" name="Oval 285"/>
              <p:cNvSpPr>
                <a:spLocks noChangeArrowheads="1"/>
              </p:cNvSpPr>
              <p:nvPr/>
            </p:nvSpPr>
            <p:spPr bwMode="auto">
              <a:xfrm>
                <a:off x="3427" y="3061"/>
                <a:ext cx="78" cy="78"/>
              </a:xfrm>
              <a:prstGeom prst="ellipse">
                <a:avLst/>
              </a:prstGeom>
              <a:solidFill>
                <a:schemeClr val="tx2"/>
              </a:solidFill>
              <a:ln w="9525">
                <a:solidFill>
                  <a:schemeClr val="tx2"/>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52287" name="Oval 292"/>
              <p:cNvSpPr>
                <a:spLocks noChangeArrowheads="1"/>
              </p:cNvSpPr>
              <p:nvPr/>
            </p:nvSpPr>
            <p:spPr bwMode="auto">
              <a:xfrm>
                <a:off x="3829" y="2929"/>
                <a:ext cx="78" cy="78"/>
              </a:xfrm>
              <a:prstGeom prst="ellipse">
                <a:avLst/>
              </a:prstGeom>
              <a:solidFill>
                <a:schemeClr val="tx2"/>
              </a:solidFill>
              <a:ln w="9525">
                <a:solidFill>
                  <a:schemeClr val="tx2"/>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52288" name="Oval 299"/>
              <p:cNvSpPr>
                <a:spLocks noChangeArrowheads="1"/>
              </p:cNvSpPr>
              <p:nvPr/>
            </p:nvSpPr>
            <p:spPr bwMode="auto">
              <a:xfrm>
                <a:off x="4225" y="2845"/>
                <a:ext cx="78" cy="78"/>
              </a:xfrm>
              <a:prstGeom prst="ellipse">
                <a:avLst/>
              </a:prstGeom>
              <a:solidFill>
                <a:schemeClr val="tx2"/>
              </a:solidFill>
              <a:ln w="9525">
                <a:solidFill>
                  <a:schemeClr val="tx2"/>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52289" name="Oval 306"/>
              <p:cNvSpPr>
                <a:spLocks noChangeArrowheads="1"/>
              </p:cNvSpPr>
              <p:nvPr/>
            </p:nvSpPr>
            <p:spPr bwMode="auto">
              <a:xfrm>
                <a:off x="4621" y="2737"/>
                <a:ext cx="78" cy="78"/>
              </a:xfrm>
              <a:prstGeom prst="ellipse">
                <a:avLst/>
              </a:prstGeom>
              <a:solidFill>
                <a:schemeClr val="tx2"/>
              </a:solidFill>
              <a:ln w="9525">
                <a:solidFill>
                  <a:schemeClr val="tx2"/>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grpSp>
      </p:grpSp>
      <p:grpSp>
        <p:nvGrpSpPr>
          <p:cNvPr id="52260" name="Group 361"/>
          <p:cNvGrpSpPr>
            <a:grpSpLocks/>
          </p:cNvGrpSpPr>
          <p:nvPr/>
        </p:nvGrpSpPr>
        <p:grpSpPr bwMode="auto">
          <a:xfrm>
            <a:off x="9285288" y="4487861"/>
            <a:ext cx="976312" cy="558799"/>
            <a:chOff x="3907" y="1987"/>
            <a:chExt cx="615" cy="352"/>
          </a:xfrm>
        </p:grpSpPr>
        <p:sp>
          <p:nvSpPr>
            <p:cNvPr id="52266" name="Rectangle 340"/>
            <p:cNvSpPr>
              <a:spLocks noChangeArrowheads="1"/>
            </p:cNvSpPr>
            <p:nvPr/>
          </p:nvSpPr>
          <p:spPr bwMode="auto">
            <a:xfrm>
              <a:off x="4085" y="1987"/>
              <a:ext cx="25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600"/>
                <a:t>First</a:t>
              </a:r>
            </a:p>
          </p:txBody>
        </p:sp>
        <p:sp>
          <p:nvSpPr>
            <p:cNvPr id="52267" name="Rectangle 349"/>
            <p:cNvSpPr>
              <a:spLocks noChangeArrowheads="1"/>
            </p:cNvSpPr>
            <p:nvPr/>
          </p:nvSpPr>
          <p:spPr bwMode="auto">
            <a:xfrm>
              <a:off x="4085" y="2184"/>
              <a:ext cx="43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600"/>
                <a:t>Second</a:t>
              </a:r>
            </a:p>
          </p:txBody>
        </p:sp>
        <p:sp>
          <p:nvSpPr>
            <p:cNvPr id="52268" name="Oval 355"/>
            <p:cNvSpPr>
              <a:spLocks noChangeArrowheads="1"/>
            </p:cNvSpPr>
            <p:nvPr/>
          </p:nvSpPr>
          <p:spPr bwMode="auto">
            <a:xfrm>
              <a:off x="3907" y="2006"/>
              <a:ext cx="116" cy="11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52269" name="Oval 356"/>
            <p:cNvSpPr>
              <a:spLocks noChangeArrowheads="1"/>
            </p:cNvSpPr>
            <p:nvPr/>
          </p:nvSpPr>
          <p:spPr bwMode="auto">
            <a:xfrm>
              <a:off x="3907" y="2203"/>
              <a:ext cx="116" cy="116"/>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grpSp>
      <p:sp>
        <p:nvSpPr>
          <p:cNvPr id="52261" name="Text Box 362"/>
          <p:cNvSpPr txBox="1">
            <a:spLocks noChangeArrowheads="1"/>
          </p:cNvSpPr>
          <p:nvPr/>
        </p:nvSpPr>
        <p:spPr bwMode="auto">
          <a:xfrm>
            <a:off x="1938338" y="5684839"/>
            <a:ext cx="83169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lvl1pPr>
              <a:spcBef>
                <a:spcPct val="25000"/>
              </a:spcBef>
              <a:buClr>
                <a:schemeClr val="accent1"/>
              </a:buClr>
              <a:buFont typeface="Arial" panose="020B0604020202020204" pitchFamily="34" charset="0"/>
              <a:defRPr sz="2400">
                <a:solidFill>
                  <a:schemeClr val="tx1"/>
                </a:solidFill>
                <a:latin typeface="Arial" panose="020B0604020202020204" pitchFamily="34" charset="0"/>
              </a:defRPr>
            </a:lvl1pPr>
            <a:lvl2pPr marL="998538" indent="-457200">
              <a:spcBef>
                <a:spcPct val="25000"/>
              </a:spcBef>
              <a:buClr>
                <a:schemeClr val="accent1"/>
              </a:buClr>
              <a:buFont typeface="Arial" panose="020B0604020202020204" pitchFamily="34" charset="0"/>
              <a:buChar char="■"/>
              <a:defRPr sz="2400">
                <a:solidFill>
                  <a:schemeClr val="tx1"/>
                </a:solidFill>
                <a:latin typeface="Arial" panose="020B0604020202020204" pitchFamily="34" charset="0"/>
              </a:defRPr>
            </a:lvl2pPr>
            <a:lvl3pPr marL="1635125" indent="-457200">
              <a:spcBef>
                <a:spcPct val="15000"/>
              </a:spcBef>
              <a:buClr>
                <a:schemeClr val="accent1"/>
              </a:buClr>
              <a:buFont typeface="Arial" panose="020B0604020202020204" pitchFamily="34" charset="0"/>
              <a:defRPr sz="2400" i="1">
                <a:solidFill>
                  <a:schemeClr val="tx2"/>
                </a:solidFill>
                <a:latin typeface="Arial" panose="020B0604020202020204" pitchFamily="34" charset="0"/>
              </a:defRPr>
            </a:lvl3pPr>
            <a:lvl4pPr marL="2271713" indent="-457200">
              <a:spcBef>
                <a:spcPct val="25000"/>
              </a:spcBef>
              <a:buClr>
                <a:schemeClr val="accent1"/>
              </a:buClr>
              <a:buFont typeface="Arial" panose="020B0604020202020204" pitchFamily="34" charset="0"/>
              <a:buChar char="■"/>
              <a:defRPr sz="2400">
                <a:solidFill>
                  <a:schemeClr val="tx1"/>
                </a:solidFill>
                <a:latin typeface="Arial" panose="020B0604020202020204" pitchFamily="34" charset="0"/>
              </a:defRPr>
            </a:lvl4pPr>
            <a:lvl5pPr marL="2908300" indent="-457200">
              <a:spcBef>
                <a:spcPct val="15000"/>
              </a:spcBef>
              <a:buClr>
                <a:schemeClr val="accent1"/>
              </a:buClr>
              <a:buFont typeface="Arial" panose="020B0604020202020204" pitchFamily="34" charset="0"/>
              <a:defRPr sz="2400" i="1">
                <a:solidFill>
                  <a:schemeClr val="tx2"/>
                </a:solidFill>
                <a:latin typeface="Arial" panose="020B0604020202020204" pitchFamily="34" charset="0"/>
              </a:defRPr>
            </a:lvl5pPr>
            <a:lvl6pPr marL="3365500" indent="-457200" eaLnBrk="0" fontAlgn="base" hangingPunct="0">
              <a:spcBef>
                <a:spcPct val="15000"/>
              </a:spcBef>
              <a:spcAft>
                <a:spcPct val="0"/>
              </a:spcAft>
              <a:buClr>
                <a:schemeClr val="accent1"/>
              </a:buClr>
              <a:buFont typeface="Arial" panose="020B0604020202020204" pitchFamily="34" charset="0"/>
              <a:defRPr sz="2400" i="1">
                <a:solidFill>
                  <a:schemeClr val="tx2"/>
                </a:solidFill>
                <a:latin typeface="Arial" panose="020B0604020202020204" pitchFamily="34" charset="0"/>
              </a:defRPr>
            </a:lvl6pPr>
            <a:lvl7pPr marL="3822700" indent="-457200" eaLnBrk="0" fontAlgn="base" hangingPunct="0">
              <a:spcBef>
                <a:spcPct val="15000"/>
              </a:spcBef>
              <a:spcAft>
                <a:spcPct val="0"/>
              </a:spcAft>
              <a:buClr>
                <a:schemeClr val="accent1"/>
              </a:buClr>
              <a:buFont typeface="Arial" panose="020B0604020202020204" pitchFamily="34" charset="0"/>
              <a:defRPr sz="2400" i="1">
                <a:solidFill>
                  <a:schemeClr val="tx2"/>
                </a:solidFill>
                <a:latin typeface="Arial" panose="020B0604020202020204" pitchFamily="34" charset="0"/>
              </a:defRPr>
            </a:lvl7pPr>
            <a:lvl8pPr marL="4279900" indent="-457200" eaLnBrk="0" fontAlgn="base" hangingPunct="0">
              <a:spcBef>
                <a:spcPct val="15000"/>
              </a:spcBef>
              <a:spcAft>
                <a:spcPct val="0"/>
              </a:spcAft>
              <a:buClr>
                <a:schemeClr val="accent1"/>
              </a:buClr>
              <a:buFont typeface="Arial" panose="020B0604020202020204" pitchFamily="34" charset="0"/>
              <a:defRPr sz="2400" i="1">
                <a:solidFill>
                  <a:schemeClr val="tx2"/>
                </a:solidFill>
                <a:latin typeface="Arial" panose="020B0604020202020204" pitchFamily="34" charset="0"/>
              </a:defRPr>
            </a:lvl8pPr>
            <a:lvl9pPr marL="4737100" indent="-457200" eaLnBrk="0" fontAlgn="base" hangingPunct="0">
              <a:spcBef>
                <a:spcPct val="15000"/>
              </a:spcBef>
              <a:spcAft>
                <a:spcPct val="0"/>
              </a:spcAft>
              <a:buClr>
                <a:schemeClr val="accent1"/>
              </a:buClr>
              <a:buFont typeface="Arial" panose="020B0604020202020204" pitchFamily="34" charset="0"/>
              <a:defRPr sz="2400" i="1">
                <a:solidFill>
                  <a:schemeClr val="tx2"/>
                </a:solidFill>
                <a:latin typeface="Arial" panose="020B0604020202020204" pitchFamily="34" charset="0"/>
              </a:defRPr>
            </a:lvl9pPr>
          </a:lstStyle>
          <a:p>
            <a:pPr algn="r" eaLnBrk="1" hangingPunct="1">
              <a:spcBef>
                <a:spcPct val="0"/>
              </a:spcBef>
              <a:buClrTx/>
              <a:buFontTx/>
              <a:buNone/>
            </a:pPr>
            <a:r>
              <a:rPr lang="en-GB" altLang="en-US" sz="1200"/>
              <a:t>Semmelweis IP, 1861</a:t>
            </a:r>
          </a:p>
        </p:txBody>
      </p:sp>
      <p:grpSp>
        <p:nvGrpSpPr>
          <p:cNvPr id="370032" name="Group 368"/>
          <p:cNvGrpSpPr>
            <a:grpSpLocks/>
          </p:cNvGrpSpPr>
          <p:nvPr/>
        </p:nvGrpSpPr>
        <p:grpSpPr bwMode="auto">
          <a:xfrm>
            <a:off x="6330952" y="2219326"/>
            <a:ext cx="1431926" cy="1268413"/>
            <a:chOff x="3028" y="1398"/>
            <a:chExt cx="902" cy="799"/>
          </a:xfrm>
        </p:grpSpPr>
        <p:sp>
          <p:nvSpPr>
            <p:cNvPr id="52264" name="Rectangle 365"/>
            <p:cNvSpPr>
              <a:spLocks noChangeArrowheads="1"/>
            </p:cNvSpPr>
            <p:nvPr/>
          </p:nvSpPr>
          <p:spPr bwMode="auto">
            <a:xfrm>
              <a:off x="3028" y="1398"/>
              <a:ext cx="902"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5000"/>
                </a:spcBef>
                <a:buClr>
                  <a:schemeClr val="accent1"/>
                </a:buClr>
                <a:buFont typeface="Arial" panose="020B0604020202020204" pitchFamily="34" charset="0"/>
                <a:defRPr sz="2400">
                  <a:solidFill>
                    <a:schemeClr val="tx1"/>
                  </a:solidFill>
                  <a:latin typeface="Arial" panose="020B0604020202020204" pitchFamily="34" charset="0"/>
                </a:defRPr>
              </a:lvl1pPr>
              <a:lvl2pPr marL="571500" indent="-358775">
                <a:spcBef>
                  <a:spcPct val="25000"/>
                </a:spcBef>
                <a:buClr>
                  <a:schemeClr val="accent1"/>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ct val="15000"/>
                </a:spcBef>
                <a:buClr>
                  <a:schemeClr val="accent1"/>
                </a:buClr>
                <a:buFont typeface="Arial" panose="020B0604020202020204" pitchFamily="34" charset="0"/>
                <a:defRPr sz="2400" i="1">
                  <a:solidFill>
                    <a:schemeClr val="tx2"/>
                  </a:solidFill>
                  <a:latin typeface="Arial" panose="020B0604020202020204" pitchFamily="34" charset="0"/>
                </a:defRPr>
              </a:lvl3pPr>
              <a:lvl4pPr marL="1714500" indent="-254000">
                <a:spcBef>
                  <a:spcPct val="25000"/>
                </a:spcBef>
                <a:buClr>
                  <a:schemeClr val="accent1"/>
                </a:buClr>
                <a:buFont typeface="Arial" panose="020B0604020202020204" pitchFamily="34" charset="0"/>
                <a:buChar char="■"/>
                <a:defRPr sz="2400">
                  <a:solidFill>
                    <a:schemeClr val="tx1"/>
                  </a:solidFill>
                  <a:latin typeface="Arial" panose="020B0604020202020204" pitchFamily="34" charset="0"/>
                </a:defRPr>
              </a:lvl4pPr>
              <a:lvl5pPr marL="2286000" indent="-15875">
                <a:spcBef>
                  <a:spcPct val="15000"/>
                </a:spcBef>
                <a:buClr>
                  <a:schemeClr val="accent1"/>
                </a:buClr>
                <a:buFont typeface="Arial" panose="020B0604020202020204" pitchFamily="34" charset="0"/>
                <a:defRPr sz="2400" i="1">
                  <a:solidFill>
                    <a:schemeClr val="tx2"/>
                  </a:solidFill>
                  <a:latin typeface="Arial" panose="020B0604020202020204" pitchFamily="34" charset="0"/>
                </a:defRPr>
              </a:lvl5pPr>
              <a:lvl6pPr marL="2743200" indent="-15875" eaLnBrk="0" fontAlgn="base" hangingPunct="0">
                <a:spcBef>
                  <a:spcPct val="15000"/>
                </a:spcBef>
                <a:spcAft>
                  <a:spcPct val="0"/>
                </a:spcAft>
                <a:buClr>
                  <a:schemeClr val="accent1"/>
                </a:buClr>
                <a:buFont typeface="Arial" panose="020B0604020202020204" pitchFamily="34" charset="0"/>
                <a:defRPr sz="2400" i="1">
                  <a:solidFill>
                    <a:schemeClr val="tx2"/>
                  </a:solidFill>
                  <a:latin typeface="Arial" panose="020B0604020202020204" pitchFamily="34" charset="0"/>
                </a:defRPr>
              </a:lvl6pPr>
              <a:lvl7pPr marL="3200400" indent="-15875" eaLnBrk="0" fontAlgn="base" hangingPunct="0">
                <a:spcBef>
                  <a:spcPct val="15000"/>
                </a:spcBef>
                <a:spcAft>
                  <a:spcPct val="0"/>
                </a:spcAft>
                <a:buClr>
                  <a:schemeClr val="accent1"/>
                </a:buClr>
                <a:buFont typeface="Arial" panose="020B0604020202020204" pitchFamily="34" charset="0"/>
                <a:defRPr sz="2400" i="1">
                  <a:solidFill>
                    <a:schemeClr val="tx2"/>
                  </a:solidFill>
                  <a:latin typeface="Arial" panose="020B0604020202020204" pitchFamily="34" charset="0"/>
                </a:defRPr>
              </a:lvl7pPr>
              <a:lvl8pPr marL="3657600" indent="-15875" eaLnBrk="0" fontAlgn="base" hangingPunct="0">
                <a:spcBef>
                  <a:spcPct val="15000"/>
                </a:spcBef>
                <a:spcAft>
                  <a:spcPct val="0"/>
                </a:spcAft>
                <a:buClr>
                  <a:schemeClr val="accent1"/>
                </a:buClr>
                <a:buFont typeface="Arial" panose="020B0604020202020204" pitchFamily="34" charset="0"/>
                <a:defRPr sz="2400" i="1">
                  <a:solidFill>
                    <a:schemeClr val="tx2"/>
                  </a:solidFill>
                  <a:latin typeface="Arial" panose="020B0604020202020204" pitchFamily="34" charset="0"/>
                </a:defRPr>
              </a:lvl8pPr>
              <a:lvl9pPr marL="4114800" indent="-15875" eaLnBrk="0" fontAlgn="base" hangingPunct="0">
                <a:spcBef>
                  <a:spcPct val="15000"/>
                </a:spcBef>
                <a:spcAft>
                  <a:spcPct val="0"/>
                </a:spcAft>
                <a:buClr>
                  <a:schemeClr val="accent1"/>
                </a:buClr>
                <a:buFont typeface="Arial" panose="020B0604020202020204" pitchFamily="34" charset="0"/>
                <a:defRPr sz="2400" i="1">
                  <a:solidFill>
                    <a:schemeClr val="tx2"/>
                  </a:solidFill>
                  <a:latin typeface="Arial" panose="020B0604020202020204" pitchFamily="34" charset="0"/>
                </a:defRPr>
              </a:lvl9pPr>
            </a:lstStyle>
            <a:p>
              <a:pPr>
                <a:spcBef>
                  <a:spcPct val="0"/>
                </a:spcBef>
                <a:buClrTx/>
                <a:buFontTx/>
                <a:buNone/>
              </a:pPr>
              <a:r>
                <a:rPr lang="fr-FR" altLang="en-US" sz="1600" b="1" dirty="0">
                  <a:solidFill>
                    <a:schemeClr val="folHlink"/>
                  </a:solidFill>
                </a:rPr>
                <a:t>Intervention</a:t>
              </a:r>
              <a:r>
                <a:rPr lang="fr-FR" altLang="en-US" sz="2000" b="1" dirty="0">
                  <a:solidFill>
                    <a:schemeClr val="folHlink"/>
                  </a:solidFill>
                </a:rPr>
                <a:t> </a:t>
              </a:r>
            </a:p>
            <a:p>
              <a:pPr>
                <a:spcBef>
                  <a:spcPct val="0"/>
                </a:spcBef>
                <a:buClrTx/>
                <a:buFontTx/>
                <a:buNone/>
              </a:pPr>
              <a:r>
                <a:rPr lang="fr-CH" altLang="en-US" sz="1400" dirty="0">
                  <a:solidFill>
                    <a:schemeClr val="folHlink"/>
                  </a:solidFill>
                </a:rPr>
                <a:t>May 15, 1847</a:t>
              </a:r>
              <a:endParaRPr lang="fr-FR" altLang="en-US" sz="1400" dirty="0">
                <a:solidFill>
                  <a:schemeClr val="folHlink"/>
                </a:solidFill>
              </a:endParaRPr>
            </a:p>
          </p:txBody>
        </p:sp>
        <p:sp>
          <p:nvSpPr>
            <p:cNvPr id="52265" name="Line 367"/>
            <p:cNvSpPr>
              <a:spLocks noChangeShapeType="1"/>
            </p:cNvSpPr>
            <p:nvPr/>
          </p:nvSpPr>
          <p:spPr bwMode="auto">
            <a:xfrm flipH="1">
              <a:off x="3454" y="1795"/>
              <a:ext cx="1" cy="402"/>
            </a:xfrm>
            <a:prstGeom prst="line">
              <a:avLst/>
            </a:prstGeom>
            <a:noFill/>
            <a:ln w="76200">
              <a:solidFill>
                <a:schemeClr val="folHlink"/>
              </a:solidFill>
              <a:round/>
              <a:headEnd/>
              <a:tailEnd type="arrow"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263" name="Text Box 369"/>
          <p:cNvSpPr txBox="1">
            <a:spLocks noChangeArrowheads="1"/>
          </p:cNvSpPr>
          <p:nvPr/>
        </p:nvSpPr>
        <p:spPr bwMode="auto">
          <a:xfrm rot="-5400000">
            <a:off x="1464469" y="3309144"/>
            <a:ext cx="10906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a:t>Percentage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44252556"/>
      </p:ext>
    </p:extLst>
  </p:cSld>
  <p:clrMapOvr>
    <a:masterClrMapping/>
  </p:clrMapOvr>
  <mc:AlternateContent xmlns:mc="http://schemas.openxmlformats.org/markup-compatibility/2006" xmlns:p14="http://schemas.microsoft.com/office/powerpoint/2010/main">
    <mc:Choice Requires="p14">
      <p:transition spd="slow" p14:dur="2000" advTm="69731"/>
    </mc:Choice>
    <mc:Fallback xmlns="">
      <p:transition spd="slow" advTm="69731"/>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370017"/>
                                        </p:tgtEl>
                                        <p:attrNameLst>
                                          <p:attrName>style.visibility</p:attrName>
                                        </p:attrNameLst>
                                      </p:cBhvr>
                                      <p:to>
                                        <p:strVal val="visible"/>
                                      </p:to>
                                    </p:set>
                                    <p:animEffect transition="in" filter="wipe(left)">
                                      <p:cBhvr>
                                        <p:cTn id="9" dur="2000"/>
                                        <p:tgtEl>
                                          <p:spTgt spid="370017"/>
                                        </p:tgtEl>
                                      </p:cBhvr>
                                    </p:animEffect>
                                  </p:childTnLst>
                                </p:cTn>
                              </p:par>
                            </p:childTnLst>
                          </p:cTn>
                        </p:par>
                        <p:par>
                          <p:cTn id="10" fill="hold" nodeType="afterGroup">
                            <p:stCondLst>
                              <p:cond delay="2000"/>
                            </p:stCondLst>
                            <p:childTnLst>
                              <p:par>
                                <p:cTn id="11" presetID="22" presetClass="entr" presetSubtype="8" fill="hold" nodeType="afterEffect">
                                  <p:stCondLst>
                                    <p:cond delay="0"/>
                                  </p:stCondLst>
                                  <p:childTnLst>
                                    <p:set>
                                      <p:cBhvr>
                                        <p:cTn id="12" dur="1" fill="hold">
                                          <p:stCondLst>
                                            <p:cond delay="0"/>
                                          </p:stCondLst>
                                        </p:cTn>
                                        <p:tgtEl>
                                          <p:spTgt spid="370021"/>
                                        </p:tgtEl>
                                        <p:attrNameLst>
                                          <p:attrName>style.visibility</p:attrName>
                                        </p:attrNameLst>
                                      </p:cBhvr>
                                      <p:to>
                                        <p:strVal val="visible"/>
                                      </p:to>
                                    </p:set>
                                    <p:animEffect transition="in" filter="wipe(left)">
                                      <p:cBhvr>
                                        <p:cTn id="13" dur="2000"/>
                                        <p:tgtEl>
                                          <p:spTgt spid="370021"/>
                                        </p:tgtEl>
                                      </p:cBhvr>
                                    </p:animEffect>
                                  </p:childTnLst>
                                </p:cTn>
                              </p:par>
                            </p:childTnLst>
                          </p:cTn>
                        </p:par>
                        <p:par>
                          <p:cTn id="14" fill="hold" nodeType="afterGroup">
                            <p:stCondLst>
                              <p:cond delay="4000"/>
                            </p:stCondLst>
                            <p:childTnLst>
                              <p:par>
                                <p:cTn id="15" presetID="22" presetClass="entr" presetSubtype="1" fill="hold" nodeType="afterEffect">
                                  <p:stCondLst>
                                    <p:cond delay="0"/>
                                  </p:stCondLst>
                                  <p:childTnLst>
                                    <p:set>
                                      <p:cBhvr>
                                        <p:cTn id="16" dur="1" fill="hold">
                                          <p:stCondLst>
                                            <p:cond delay="0"/>
                                          </p:stCondLst>
                                        </p:cTn>
                                        <p:tgtEl>
                                          <p:spTgt spid="370032"/>
                                        </p:tgtEl>
                                        <p:attrNameLst>
                                          <p:attrName>style.visibility</p:attrName>
                                        </p:attrNameLst>
                                      </p:cBhvr>
                                      <p:to>
                                        <p:strVal val="visible"/>
                                      </p:to>
                                    </p:set>
                                    <p:animEffect transition="in" filter="wipe(up)">
                                      <p:cBhvr>
                                        <p:cTn id="17" dur="500"/>
                                        <p:tgtEl>
                                          <p:spTgt spid="37003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ne%20image">
            <a:extLst>
              <a:ext uri="{FF2B5EF4-FFF2-40B4-BE49-F238E27FC236}">
                <a16:creationId xmlns:a16="http://schemas.microsoft.com/office/drawing/2014/main" id="{FA2D3D5C-9711-4C13-8285-6D9D3DA595E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377847" y="1253331"/>
            <a:ext cx="6216197"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00278598"/>
      </p:ext>
    </p:extLst>
  </p:cSld>
  <p:clrMapOvr>
    <a:masterClrMapping/>
  </p:clrMapOvr>
  <mc:AlternateContent xmlns:mc="http://schemas.openxmlformats.org/markup-compatibility/2006" xmlns:p14="http://schemas.microsoft.com/office/powerpoint/2010/main">
    <mc:Choice Requires="p14">
      <p:transition spd="slow" p14:dur="2000" advTm="6963"/>
    </mc:Choice>
    <mc:Fallback xmlns="">
      <p:transition spd="slow" advTm="6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CE7BF-9B8B-4AB5-BFF8-96782A983375}"/>
              </a:ext>
            </a:extLst>
          </p:cNvPr>
          <p:cNvSpPr>
            <a:spLocks noGrp="1"/>
          </p:cNvSpPr>
          <p:nvPr>
            <p:ph type="title"/>
          </p:nvPr>
        </p:nvSpPr>
        <p:spPr/>
        <p:txBody>
          <a:bodyPr>
            <a:normAutofit/>
          </a:bodyPr>
          <a:lstStyle/>
          <a:p>
            <a:r>
              <a:rPr lang="en-GB" altLang="en-US" dirty="0">
                <a:ea typeface="ＭＳ Ｐゴシック" panose="020B0600070205080204" pitchFamily="34" charset="-128"/>
              </a:rPr>
              <a:t>Why should you clean your hands?</a:t>
            </a:r>
            <a:endParaRPr lang="en-US" dirty="0"/>
          </a:p>
        </p:txBody>
      </p:sp>
      <p:sp>
        <p:nvSpPr>
          <p:cNvPr id="3" name="Content Placeholder 2">
            <a:extLst>
              <a:ext uri="{FF2B5EF4-FFF2-40B4-BE49-F238E27FC236}">
                <a16:creationId xmlns:a16="http://schemas.microsoft.com/office/drawing/2014/main" id="{A90DD65C-1A44-43B8-B587-E28DC04842E2}"/>
              </a:ext>
            </a:extLst>
          </p:cNvPr>
          <p:cNvSpPr>
            <a:spLocks noGrp="1"/>
          </p:cNvSpPr>
          <p:nvPr>
            <p:ph idx="1"/>
          </p:nvPr>
        </p:nvSpPr>
        <p:spPr/>
        <p:txBody>
          <a:bodyPr/>
          <a:lstStyle/>
          <a:p>
            <a:pPr lvl="1"/>
            <a:r>
              <a:rPr lang="en-GB" altLang="en-US" dirty="0">
                <a:ea typeface="ＭＳ Ｐゴシック" panose="020B0600070205080204" pitchFamily="34" charset="-128"/>
              </a:rPr>
              <a:t>Any health-care worker, caregiver or person involved in patient care needs to be concerned about hand hygiene</a:t>
            </a:r>
          </a:p>
          <a:p>
            <a:pPr lvl="1"/>
            <a:endParaRPr lang="en-GB" altLang="en-US" dirty="0">
              <a:ea typeface="ＭＳ Ｐゴシック" panose="020B0600070205080204" pitchFamily="34" charset="-128"/>
            </a:endParaRPr>
          </a:p>
          <a:p>
            <a:pPr lvl="1"/>
            <a:r>
              <a:rPr lang="en-GB" altLang="en-US" dirty="0">
                <a:ea typeface="ＭＳ Ｐゴシック" panose="020B0600070205080204" pitchFamily="34" charset="-128"/>
              </a:rPr>
              <a:t>Therefore hand hygiene does concern </a:t>
            </a:r>
            <a:r>
              <a:rPr lang="en-GB" altLang="en-US" b="1" dirty="0">
                <a:solidFill>
                  <a:schemeClr val="accent1">
                    <a:lumMod val="75000"/>
                  </a:schemeClr>
                </a:solidFill>
                <a:ea typeface="ＭＳ Ｐゴシック" panose="020B0600070205080204" pitchFamily="34" charset="-128"/>
              </a:rPr>
              <a:t>you</a:t>
            </a:r>
            <a:r>
              <a:rPr lang="en-GB" altLang="en-US" dirty="0">
                <a:solidFill>
                  <a:schemeClr val="accent1">
                    <a:lumMod val="75000"/>
                  </a:schemeClr>
                </a:solidFill>
                <a:ea typeface="ＭＳ Ｐゴシック" panose="020B0600070205080204" pitchFamily="34" charset="-128"/>
              </a:rPr>
              <a:t>!</a:t>
            </a:r>
          </a:p>
          <a:p>
            <a:pPr lvl="1"/>
            <a:endParaRPr lang="en-GB" altLang="en-US" dirty="0">
              <a:ea typeface="ＭＳ Ｐゴシック" panose="020B0600070205080204" pitchFamily="34" charset="-128"/>
            </a:endParaRPr>
          </a:p>
          <a:p>
            <a:pPr lvl="1"/>
            <a:r>
              <a:rPr lang="en-GB" altLang="en-US" b="1" dirty="0">
                <a:solidFill>
                  <a:schemeClr val="accent1">
                    <a:lumMod val="75000"/>
                  </a:schemeClr>
                </a:solidFill>
                <a:ea typeface="ＭＳ Ｐゴシック" panose="020B0600070205080204" pitchFamily="34" charset="-128"/>
              </a:rPr>
              <a:t>You</a:t>
            </a:r>
            <a:r>
              <a:rPr lang="en-GB" altLang="en-US" b="1" dirty="0">
                <a:solidFill>
                  <a:srgbClr val="F47920"/>
                </a:solidFill>
                <a:ea typeface="ＭＳ Ｐゴシック" panose="020B0600070205080204" pitchFamily="34" charset="-128"/>
              </a:rPr>
              <a:t> </a:t>
            </a:r>
            <a:r>
              <a:rPr lang="en-GB" altLang="en-US" dirty="0">
                <a:ea typeface="ＭＳ Ｐゴシック" panose="020B0600070205080204" pitchFamily="34" charset="-128"/>
              </a:rPr>
              <a:t>must perform hand hygiene to:</a:t>
            </a:r>
          </a:p>
          <a:p>
            <a:pPr lvl="3"/>
            <a:r>
              <a:rPr lang="en-GB" altLang="en-US" b="1" dirty="0">
                <a:ea typeface="ＭＳ Ｐゴシック" panose="020B0600070205080204" pitchFamily="34" charset="-128"/>
              </a:rPr>
              <a:t>protect the patient </a:t>
            </a:r>
            <a:r>
              <a:rPr lang="en-GB" altLang="en-US" dirty="0">
                <a:ea typeface="ＭＳ Ｐゴシック" panose="020B0600070205080204" pitchFamily="34" charset="-128"/>
              </a:rPr>
              <a:t>against harmful germs carried on </a:t>
            </a:r>
            <a:r>
              <a:rPr lang="en-GB" altLang="en-US" b="1" dirty="0">
                <a:solidFill>
                  <a:schemeClr val="accent1">
                    <a:lumMod val="75000"/>
                  </a:schemeClr>
                </a:solidFill>
                <a:ea typeface="ＭＳ Ｐゴシック" panose="020B0600070205080204" pitchFamily="34" charset="-128"/>
              </a:rPr>
              <a:t>your</a:t>
            </a:r>
            <a:r>
              <a:rPr lang="en-GB" altLang="en-US" dirty="0">
                <a:ea typeface="ＭＳ Ｐゴシック" panose="020B0600070205080204" pitchFamily="34" charset="-128"/>
              </a:rPr>
              <a:t> hands or present on his/her own skin</a:t>
            </a:r>
          </a:p>
          <a:p>
            <a:pPr lvl="3"/>
            <a:r>
              <a:rPr lang="en-GB" altLang="en-US" b="1" dirty="0">
                <a:ea typeface="ＭＳ Ｐゴシック" panose="020B0600070205080204" pitchFamily="34" charset="-128"/>
              </a:rPr>
              <a:t>protect yourself </a:t>
            </a:r>
            <a:r>
              <a:rPr lang="en-GB" altLang="en-US" dirty="0">
                <a:ea typeface="ＭＳ Ｐゴシック" panose="020B0600070205080204" pitchFamily="34" charset="-128"/>
              </a:rPr>
              <a:t>and the health-care environment from harmful germs</a:t>
            </a:r>
          </a:p>
          <a:p>
            <a:pPr lvl="1"/>
            <a:endParaRPr lang="en-GB" altLang="en-US" dirty="0">
              <a:ea typeface="ＭＳ Ｐゴシック" panose="020B0600070205080204" pitchFamily="34" charset="-128"/>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76136880"/>
      </p:ext>
    </p:extLst>
  </p:cSld>
  <p:clrMapOvr>
    <a:masterClrMapping/>
  </p:clrMapOvr>
  <mc:AlternateContent xmlns:mc="http://schemas.openxmlformats.org/markup-compatibility/2006" xmlns:p14="http://schemas.microsoft.com/office/powerpoint/2010/main">
    <mc:Choice Requires="p14">
      <p:transition spd="slow" p14:dur="2000" advTm="32787"/>
    </mc:Choice>
    <mc:Fallback xmlns="">
      <p:transition spd="slow" advTm="32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4B20C-B25B-41CE-A1CE-012CA3191681}"/>
              </a:ext>
            </a:extLst>
          </p:cNvPr>
          <p:cNvSpPr>
            <a:spLocks noGrp="1"/>
          </p:cNvSpPr>
          <p:nvPr>
            <p:ph type="title"/>
          </p:nvPr>
        </p:nvSpPr>
        <p:spPr/>
        <p:txBody>
          <a:bodyPr/>
          <a:lstStyle/>
          <a:p>
            <a:r>
              <a:rPr lang="en-GB" altLang="en-US" dirty="0"/>
              <a:t>Application time of hand hygiene and reduction of bacterial contamination:</a:t>
            </a:r>
            <a:endParaRPr lang="en-US" dirty="0"/>
          </a:p>
        </p:txBody>
      </p:sp>
      <p:grpSp>
        <p:nvGrpSpPr>
          <p:cNvPr id="5" name="Group 105">
            <a:extLst>
              <a:ext uri="{FF2B5EF4-FFF2-40B4-BE49-F238E27FC236}">
                <a16:creationId xmlns:a16="http://schemas.microsoft.com/office/drawing/2014/main" id="{B15D85F0-DB6D-464A-973D-10721224EC9B}"/>
              </a:ext>
            </a:extLst>
          </p:cNvPr>
          <p:cNvGrpSpPr>
            <a:grpSpLocks/>
          </p:cNvGrpSpPr>
          <p:nvPr/>
        </p:nvGrpSpPr>
        <p:grpSpPr bwMode="auto">
          <a:xfrm>
            <a:off x="665674" y="1841501"/>
            <a:ext cx="7525826" cy="3989631"/>
            <a:chOff x="803" y="883"/>
            <a:chExt cx="3914" cy="2622"/>
          </a:xfrm>
        </p:grpSpPr>
        <p:sp>
          <p:nvSpPr>
            <p:cNvPr id="6" name="Rectangle 6">
              <a:extLst>
                <a:ext uri="{FF2B5EF4-FFF2-40B4-BE49-F238E27FC236}">
                  <a16:creationId xmlns:a16="http://schemas.microsoft.com/office/drawing/2014/main" id="{1CE3249B-1026-40A3-94B3-30A64999D948}"/>
                </a:ext>
              </a:extLst>
            </p:cNvPr>
            <p:cNvSpPr>
              <a:spLocks noChangeArrowheads="1"/>
            </p:cNvSpPr>
            <p:nvPr/>
          </p:nvSpPr>
          <p:spPr bwMode="auto">
            <a:xfrm>
              <a:off x="1269" y="929"/>
              <a:ext cx="155" cy="2401"/>
            </a:xfrm>
            <a:prstGeom prst="rect">
              <a:avLst/>
            </a:prstGeom>
            <a:solidFill>
              <a:srgbClr val="009999">
                <a:alpha val="30196"/>
              </a:srgbClr>
            </a:solidFill>
            <a:ln>
              <a:noFill/>
            </a:ln>
            <a:effectLst/>
            <a:extLs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it-IT" altLang="en-US" sz="2000">
                <a:solidFill>
                  <a:srgbClr val="009900"/>
                </a:solidFill>
              </a:endParaRPr>
            </a:p>
          </p:txBody>
        </p:sp>
        <p:sp>
          <p:nvSpPr>
            <p:cNvPr id="7" name="Line 7">
              <a:extLst>
                <a:ext uri="{FF2B5EF4-FFF2-40B4-BE49-F238E27FC236}">
                  <a16:creationId xmlns:a16="http://schemas.microsoft.com/office/drawing/2014/main" id="{6075FB55-6449-44FF-8A3E-5838480639A4}"/>
                </a:ext>
              </a:extLst>
            </p:cNvPr>
            <p:cNvSpPr>
              <a:spLocks noChangeShapeType="1"/>
            </p:cNvSpPr>
            <p:nvPr/>
          </p:nvSpPr>
          <p:spPr bwMode="auto">
            <a:xfrm flipV="1">
              <a:off x="1368" y="1274"/>
              <a:ext cx="1334" cy="90"/>
            </a:xfrm>
            <a:prstGeom prst="line">
              <a:avLst/>
            </a:prstGeom>
            <a:noFill/>
            <a:ln w="76200">
              <a:solidFill>
                <a:schemeClr val="accent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11">
              <a:extLst>
                <a:ext uri="{FF2B5EF4-FFF2-40B4-BE49-F238E27FC236}">
                  <a16:creationId xmlns:a16="http://schemas.microsoft.com/office/drawing/2014/main" id="{5BF86FA7-F825-43EF-B89D-8DBAEB957E65}"/>
                </a:ext>
              </a:extLst>
            </p:cNvPr>
            <p:cNvSpPr>
              <a:spLocks noChangeShapeType="1"/>
            </p:cNvSpPr>
            <p:nvPr/>
          </p:nvSpPr>
          <p:spPr bwMode="auto">
            <a:xfrm flipH="1">
              <a:off x="998" y="1266"/>
              <a:ext cx="426" cy="0"/>
            </a:xfrm>
            <a:prstGeom prst="line">
              <a:avLst/>
            </a:prstGeom>
            <a:noFill/>
            <a:ln w="38100">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2">
              <a:extLst>
                <a:ext uri="{FF2B5EF4-FFF2-40B4-BE49-F238E27FC236}">
                  <a16:creationId xmlns:a16="http://schemas.microsoft.com/office/drawing/2014/main" id="{711B752F-56DC-432A-B0D7-D5CF8DDF5B42}"/>
                </a:ext>
              </a:extLst>
            </p:cNvPr>
            <p:cNvSpPr>
              <a:spLocks noChangeShapeType="1"/>
            </p:cNvSpPr>
            <p:nvPr/>
          </p:nvSpPr>
          <p:spPr bwMode="auto">
            <a:xfrm flipH="1">
              <a:off x="998" y="2118"/>
              <a:ext cx="426" cy="0"/>
            </a:xfrm>
            <a:prstGeom prst="line">
              <a:avLst/>
            </a:prstGeom>
            <a:noFill/>
            <a:ln w="38100">
              <a:solidFill>
                <a:schemeClr val="fo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6">
              <a:extLst>
                <a:ext uri="{FF2B5EF4-FFF2-40B4-BE49-F238E27FC236}">
                  <a16:creationId xmlns:a16="http://schemas.microsoft.com/office/drawing/2014/main" id="{FBB105DD-F474-4130-A7FB-64B3FB31189F}"/>
                </a:ext>
              </a:extLst>
            </p:cNvPr>
            <p:cNvSpPr>
              <a:spLocks/>
            </p:cNvSpPr>
            <p:nvPr/>
          </p:nvSpPr>
          <p:spPr bwMode="auto">
            <a:xfrm>
              <a:off x="1141" y="920"/>
              <a:ext cx="3478" cy="1463"/>
            </a:xfrm>
            <a:custGeom>
              <a:avLst/>
              <a:gdLst>
                <a:gd name="T0" fmla="*/ 0 w 4850"/>
                <a:gd name="T1" fmla="*/ 0 h 1812"/>
                <a:gd name="T2" fmla="*/ 6 w 4850"/>
                <a:gd name="T3" fmla="*/ 32 h 1812"/>
                <a:gd name="T4" fmla="*/ 11 w 4850"/>
                <a:gd name="T5" fmla="*/ 83 h 1812"/>
                <a:gd name="T6" fmla="*/ 19 w 4850"/>
                <a:gd name="T7" fmla="*/ 104 h 1812"/>
                <a:gd name="T8" fmla="*/ 34 w 4850"/>
                <a:gd name="T9" fmla="*/ 117 h 1812"/>
                <a:gd name="T10" fmla="*/ 90 w 4850"/>
                <a:gd name="T11" fmla="*/ 139 h 18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50" h="1812">
                  <a:moveTo>
                    <a:pt x="0" y="0"/>
                  </a:moveTo>
                  <a:cubicBezTo>
                    <a:pt x="101" y="123"/>
                    <a:pt x="202" y="246"/>
                    <a:pt x="300" y="425"/>
                  </a:cubicBezTo>
                  <a:cubicBezTo>
                    <a:pt x="398" y="604"/>
                    <a:pt x="466" y="919"/>
                    <a:pt x="587" y="1075"/>
                  </a:cubicBezTo>
                  <a:cubicBezTo>
                    <a:pt x="708" y="1231"/>
                    <a:pt x="817" y="1287"/>
                    <a:pt x="1025" y="1362"/>
                  </a:cubicBezTo>
                  <a:cubicBezTo>
                    <a:pt x="1233" y="1437"/>
                    <a:pt x="1200" y="1450"/>
                    <a:pt x="1837" y="1525"/>
                  </a:cubicBezTo>
                  <a:cubicBezTo>
                    <a:pt x="2474" y="1600"/>
                    <a:pt x="3662" y="1706"/>
                    <a:pt x="4850" y="1812"/>
                  </a:cubicBezTo>
                </a:path>
              </a:pathLst>
            </a:custGeom>
            <a:noFill/>
            <a:ln w="76200" cap="flat" cmpd="sng">
              <a:solidFill>
                <a:schemeClr val="accent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Freeform 17">
              <a:extLst>
                <a:ext uri="{FF2B5EF4-FFF2-40B4-BE49-F238E27FC236}">
                  <a16:creationId xmlns:a16="http://schemas.microsoft.com/office/drawing/2014/main" id="{0A430BDE-924D-4EA4-8DA8-CF7B1B8FB3E0}"/>
                </a:ext>
              </a:extLst>
            </p:cNvPr>
            <p:cNvSpPr>
              <a:spLocks/>
            </p:cNvSpPr>
            <p:nvPr/>
          </p:nvSpPr>
          <p:spPr bwMode="auto">
            <a:xfrm>
              <a:off x="1150" y="930"/>
              <a:ext cx="3460" cy="1907"/>
            </a:xfrm>
            <a:custGeom>
              <a:avLst/>
              <a:gdLst>
                <a:gd name="T0" fmla="*/ 0 w 4826"/>
                <a:gd name="T1" fmla="*/ 0 h 2364"/>
                <a:gd name="T2" fmla="*/ 3 w 4826"/>
                <a:gd name="T3" fmla="*/ 90 h 2364"/>
                <a:gd name="T4" fmla="*/ 4 w 4826"/>
                <a:gd name="T5" fmla="*/ 113 h 2364"/>
                <a:gd name="T6" fmla="*/ 9 w 4826"/>
                <a:gd name="T7" fmla="*/ 115 h 2364"/>
                <a:gd name="T8" fmla="*/ 11 w 4826"/>
                <a:gd name="T9" fmla="*/ 119 h 2364"/>
                <a:gd name="T10" fmla="*/ 14 w 4826"/>
                <a:gd name="T11" fmla="*/ 137 h 2364"/>
                <a:gd name="T12" fmla="*/ 17 w 4826"/>
                <a:gd name="T13" fmla="*/ 166 h 2364"/>
                <a:gd name="T14" fmla="*/ 22 w 4826"/>
                <a:gd name="T15" fmla="*/ 177 h 2364"/>
                <a:gd name="T16" fmla="*/ 34 w 4826"/>
                <a:gd name="T17" fmla="*/ 178 h 2364"/>
                <a:gd name="T18" fmla="*/ 90 w 4826"/>
                <a:gd name="T19" fmla="*/ 180 h 23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26" h="2364">
                  <a:moveTo>
                    <a:pt x="0" y="0"/>
                  </a:moveTo>
                  <a:cubicBezTo>
                    <a:pt x="54" y="463"/>
                    <a:pt x="108" y="927"/>
                    <a:pt x="150" y="1175"/>
                  </a:cubicBezTo>
                  <a:cubicBezTo>
                    <a:pt x="192" y="1423"/>
                    <a:pt x="196" y="1429"/>
                    <a:pt x="250" y="1487"/>
                  </a:cubicBezTo>
                  <a:cubicBezTo>
                    <a:pt x="304" y="1545"/>
                    <a:pt x="413" y="1510"/>
                    <a:pt x="475" y="1525"/>
                  </a:cubicBezTo>
                  <a:cubicBezTo>
                    <a:pt x="537" y="1540"/>
                    <a:pt x="577" y="1529"/>
                    <a:pt x="625" y="1575"/>
                  </a:cubicBezTo>
                  <a:cubicBezTo>
                    <a:pt x="673" y="1621"/>
                    <a:pt x="707" y="1698"/>
                    <a:pt x="763" y="1800"/>
                  </a:cubicBezTo>
                  <a:cubicBezTo>
                    <a:pt x="819" y="1902"/>
                    <a:pt x="894" y="2097"/>
                    <a:pt x="963" y="2187"/>
                  </a:cubicBezTo>
                  <a:cubicBezTo>
                    <a:pt x="1032" y="2277"/>
                    <a:pt x="1029" y="2310"/>
                    <a:pt x="1175" y="2337"/>
                  </a:cubicBezTo>
                  <a:cubicBezTo>
                    <a:pt x="1321" y="2364"/>
                    <a:pt x="1230" y="2345"/>
                    <a:pt x="1838" y="2349"/>
                  </a:cubicBezTo>
                  <a:cubicBezTo>
                    <a:pt x="2446" y="2353"/>
                    <a:pt x="4328" y="2360"/>
                    <a:pt x="4826" y="2362"/>
                  </a:cubicBezTo>
                </a:path>
              </a:pathLst>
            </a:custGeom>
            <a:noFill/>
            <a:ln w="76200" cap="flat" cmpd="sng">
              <a:solidFill>
                <a:schemeClr val="fo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45">
              <a:extLst>
                <a:ext uri="{FF2B5EF4-FFF2-40B4-BE49-F238E27FC236}">
                  <a16:creationId xmlns:a16="http://schemas.microsoft.com/office/drawing/2014/main" id="{4C330165-B27B-4D0D-91C0-C5795285E290}"/>
                </a:ext>
              </a:extLst>
            </p:cNvPr>
            <p:cNvSpPr>
              <a:spLocks noChangeShapeType="1"/>
            </p:cNvSpPr>
            <p:nvPr/>
          </p:nvSpPr>
          <p:spPr bwMode="auto">
            <a:xfrm>
              <a:off x="2015" y="2417"/>
              <a:ext cx="0" cy="8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 name="Group 99">
              <a:extLst>
                <a:ext uri="{FF2B5EF4-FFF2-40B4-BE49-F238E27FC236}">
                  <a16:creationId xmlns:a16="http://schemas.microsoft.com/office/drawing/2014/main" id="{AF72B56B-61CD-4CC5-AE94-50989A388AAE}"/>
                </a:ext>
              </a:extLst>
            </p:cNvPr>
            <p:cNvGrpSpPr>
              <a:grpSpLocks/>
            </p:cNvGrpSpPr>
            <p:nvPr/>
          </p:nvGrpSpPr>
          <p:grpSpPr bwMode="auto">
            <a:xfrm>
              <a:off x="1332" y="1158"/>
              <a:ext cx="3311" cy="2063"/>
              <a:chOff x="1182" y="1008"/>
              <a:chExt cx="4104" cy="2556"/>
            </a:xfrm>
          </p:grpSpPr>
          <p:grpSp>
            <p:nvGrpSpPr>
              <p:cNvPr id="47" name="Group 47">
                <a:extLst>
                  <a:ext uri="{FF2B5EF4-FFF2-40B4-BE49-F238E27FC236}">
                    <a16:creationId xmlns:a16="http://schemas.microsoft.com/office/drawing/2014/main" id="{532A3BC6-59DD-4ED4-A0F7-F15660C7A84E}"/>
                  </a:ext>
                </a:extLst>
              </p:cNvPr>
              <p:cNvGrpSpPr>
                <a:grpSpLocks/>
              </p:cNvGrpSpPr>
              <p:nvPr/>
            </p:nvGrpSpPr>
            <p:grpSpPr bwMode="auto">
              <a:xfrm>
                <a:off x="1989" y="2568"/>
                <a:ext cx="75" cy="996"/>
                <a:chOff x="2115" y="2568"/>
                <a:chExt cx="111" cy="996"/>
              </a:xfrm>
            </p:grpSpPr>
            <p:sp>
              <p:nvSpPr>
                <p:cNvPr id="78" name="Line 43">
                  <a:extLst>
                    <a:ext uri="{FF2B5EF4-FFF2-40B4-BE49-F238E27FC236}">
                      <a16:creationId xmlns:a16="http://schemas.microsoft.com/office/drawing/2014/main" id="{2A608D81-72D1-41DB-8F0E-598398BD3F6B}"/>
                    </a:ext>
                  </a:extLst>
                </p:cNvPr>
                <p:cNvSpPr>
                  <a:spLocks noChangeShapeType="1"/>
                </p:cNvSpPr>
                <p:nvPr/>
              </p:nvSpPr>
              <p:spPr bwMode="auto">
                <a:xfrm flipH="1">
                  <a:off x="2115" y="257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 name="Line 44">
                  <a:extLst>
                    <a:ext uri="{FF2B5EF4-FFF2-40B4-BE49-F238E27FC236}">
                      <a16:creationId xmlns:a16="http://schemas.microsoft.com/office/drawing/2014/main" id="{958FD554-F24F-4635-B7B1-E6A142157C97}"/>
                    </a:ext>
                  </a:extLst>
                </p:cNvPr>
                <p:cNvSpPr>
                  <a:spLocks noChangeShapeType="1"/>
                </p:cNvSpPr>
                <p:nvPr/>
              </p:nvSpPr>
              <p:spPr bwMode="auto">
                <a:xfrm flipH="1">
                  <a:off x="2115" y="356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 name="Line 46">
                  <a:extLst>
                    <a:ext uri="{FF2B5EF4-FFF2-40B4-BE49-F238E27FC236}">
                      <a16:creationId xmlns:a16="http://schemas.microsoft.com/office/drawing/2014/main" id="{B291DDB4-BB41-4AA1-842B-ED6EC113AC22}"/>
                    </a:ext>
                  </a:extLst>
                </p:cNvPr>
                <p:cNvSpPr>
                  <a:spLocks noChangeShapeType="1"/>
                </p:cNvSpPr>
                <p:nvPr/>
              </p:nvSpPr>
              <p:spPr bwMode="auto">
                <a:xfrm>
                  <a:off x="2172" y="2568"/>
                  <a:ext cx="0" cy="99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8" name="Group 48">
                <a:extLst>
                  <a:ext uri="{FF2B5EF4-FFF2-40B4-BE49-F238E27FC236}">
                    <a16:creationId xmlns:a16="http://schemas.microsoft.com/office/drawing/2014/main" id="{F7128AB9-CF26-4346-BFEF-54C518D69CF0}"/>
                  </a:ext>
                </a:extLst>
              </p:cNvPr>
              <p:cNvGrpSpPr>
                <a:grpSpLocks/>
              </p:cNvGrpSpPr>
              <p:nvPr/>
            </p:nvGrpSpPr>
            <p:grpSpPr bwMode="auto">
              <a:xfrm>
                <a:off x="3065" y="2872"/>
                <a:ext cx="75" cy="342"/>
                <a:chOff x="2115" y="2568"/>
                <a:chExt cx="111" cy="996"/>
              </a:xfrm>
            </p:grpSpPr>
            <p:sp>
              <p:nvSpPr>
                <p:cNvPr id="75" name="Line 49">
                  <a:extLst>
                    <a:ext uri="{FF2B5EF4-FFF2-40B4-BE49-F238E27FC236}">
                      <a16:creationId xmlns:a16="http://schemas.microsoft.com/office/drawing/2014/main" id="{9E964CB4-F8F8-4E41-83AA-279D46A94AB7}"/>
                    </a:ext>
                  </a:extLst>
                </p:cNvPr>
                <p:cNvSpPr>
                  <a:spLocks noChangeShapeType="1"/>
                </p:cNvSpPr>
                <p:nvPr/>
              </p:nvSpPr>
              <p:spPr bwMode="auto">
                <a:xfrm flipH="1">
                  <a:off x="2115" y="257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 name="Line 50">
                  <a:extLst>
                    <a:ext uri="{FF2B5EF4-FFF2-40B4-BE49-F238E27FC236}">
                      <a16:creationId xmlns:a16="http://schemas.microsoft.com/office/drawing/2014/main" id="{78E1E3D3-B87A-456D-A2D7-80136708CC2D}"/>
                    </a:ext>
                  </a:extLst>
                </p:cNvPr>
                <p:cNvSpPr>
                  <a:spLocks noChangeShapeType="1"/>
                </p:cNvSpPr>
                <p:nvPr/>
              </p:nvSpPr>
              <p:spPr bwMode="auto">
                <a:xfrm flipH="1">
                  <a:off x="2115" y="356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 name="Line 51">
                  <a:extLst>
                    <a:ext uri="{FF2B5EF4-FFF2-40B4-BE49-F238E27FC236}">
                      <a16:creationId xmlns:a16="http://schemas.microsoft.com/office/drawing/2014/main" id="{EBBFCABB-F5A6-45EA-A37A-E34F0A592692}"/>
                    </a:ext>
                  </a:extLst>
                </p:cNvPr>
                <p:cNvSpPr>
                  <a:spLocks noChangeShapeType="1"/>
                </p:cNvSpPr>
                <p:nvPr/>
              </p:nvSpPr>
              <p:spPr bwMode="auto">
                <a:xfrm>
                  <a:off x="2172" y="2568"/>
                  <a:ext cx="0" cy="99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9" name="Group 52">
                <a:extLst>
                  <a:ext uri="{FF2B5EF4-FFF2-40B4-BE49-F238E27FC236}">
                    <a16:creationId xmlns:a16="http://schemas.microsoft.com/office/drawing/2014/main" id="{D99CED9D-D089-4F4E-BB0C-E5A821248CE3}"/>
                  </a:ext>
                </a:extLst>
              </p:cNvPr>
              <p:cNvGrpSpPr>
                <a:grpSpLocks/>
              </p:cNvGrpSpPr>
              <p:nvPr/>
            </p:nvGrpSpPr>
            <p:grpSpPr bwMode="auto">
              <a:xfrm>
                <a:off x="5208" y="2766"/>
                <a:ext cx="75" cy="648"/>
                <a:chOff x="2115" y="2568"/>
                <a:chExt cx="111" cy="996"/>
              </a:xfrm>
            </p:grpSpPr>
            <p:sp>
              <p:nvSpPr>
                <p:cNvPr id="72" name="Line 53">
                  <a:extLst>
                    <a:ext uri="{FF2B5EF4-FFF2-40B4-BE49-F238E27FC236}">
                      <a16:creationId xmlns:a16="http://schemas.microsoft.com/office/drawing/2014/main" id="{1025F74F-7EAE-4265-AD74-385DD94FE869}"/>
                    </a:ext>
                  </a:extLst>
                </p:cNvPr>
                <p:cNvSpPr>
                  <a:spLocks noChangeShapeType="1"/>
                </p:cNvSpPr>
                <p:nvPr/>
              </p:nvSpPr>
              <p:spPr bwMode="auto">
                <a:xfrm flipH="1">
                  <a:off x="2115" y="257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 name="Line 54">
                  <a:extLst>
                    <a:ext uri="{FF2B5EF4-FFF2-40B4-BE49-F238E27FC236}">
                      <a16:creationId xmlns:a16="http://schemas.microsoft.com/office/drawing/2014/main" id="{2EEADDD4-94ED-4CAC-B1D5-C0C423A20307}"/>
                    </a:ext>
                  </a:extLst>
                </p:cNvPr>
                <p:cNvSpPr>
                  <a:spLocks noChangeShapeType="1"/>
                </p:cNvSpPr>
                <p:nvPr/>
              </p:nvSpPr>
              <p:spPr bwMode="auto">
                <a:xfrm flipH="1">
                  <a:off x="2115" y="356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 name="Line 55">
                  <a:extLst>
                    <a:ext uri="{FF2B5EF4-FFF2-40B4-BE49-F238E27FC236}">
                      <a16:creationId xmlns:a16="http://schemas.microsoft.com/office/drawing/2014/main" id="{B25FCDCD-BDEF-4A04-B22F-F6BA7150A3AD}"/>
                    </a:ext>
                  </a:extLst>
                </p:cNvPr>
                <p:cNvSpPr>
                  <a:spLocks noChangeShapeType="1"/>
                </p:cNvSpPr>
                <p:nvPr/>
              </p:nvSpPr>
              <p:spPr bwMode="auto">
                <a:xfrm>
                  <a:off x="2172" y="2568"/>
                  <a:ext cx="0" cy="99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0" name="Group 56">
                <a:extLst>
                  <a:ext uri="{FF2B5EF4-FFF2-40B4-BE49-F238E27FC236}">
                    <a16:creationId xmlns:a16="http://schemas.microsoft.com/office/drawing/2014/main" id="{C479C020-32B3-4D51-86C3-889966FBB62C}"/>
                  </a:ext>
                </a:extLst>
              </p:cNvPr>
              <p:cNvGrpSpPr>
                <a:grpSpLocks/>
              </p:cNvGrpSpPr>
              <p:nvPr/>
            </p:nvGrpSpPr>
            <p:grpSpPr bwMode="auto">
              <a:xfrm>
                <a:off x="1437" y="1995"/>
                <a:ext cx="75" cy="531"/>
                <a:chOff x="2115" y="2568"/>
                <a:chExt cx="111" cy="996"/>
              </a:xfrm>
            </p:grpSpPr>
            <p:sp>
              <p:nvSpPr>
                <p:cNvPr id="69" name="Line 57">
                  <a:extLst>
                    <a:ext uri="{FF2B5EF4-FFF2-40B4-BE49-F238E27FC236}">
                      <a16:creationId xmlns:a16="http://schemas.microsoft.com/office/drawing/2014/main" id="{374EB148-24E4-4AC7-8BBF-BF871D8CB04C}"/>
                    </a:ext>
                  </a:extLst>
                </p:cNvPr>
                <p:cNvSpPr>
                  <a:spLocks noChangeShapeType="1"/>
                </p:cNvSpPr>
                <p:nvPr/>
              </p:nvSpPr>
              <p:spPr bwMode="auto">
                <a:xfrm flipH="1">
                  <a:off x="2115" y="257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 name="Line 58">
                  <a:extLst>
                    <a:ext uri="{FF2B5EF4-FFF2-40B4-BE49-F238E27FC236}">
                      <a16:creationId xmlns:a16="http://schemas.microsoft.com/office/drawing/2014/main" id="{6078CC78-2357-42B0-8574-3D4836E2CA99}"/>
                    </a:ext>
                  </a:extLst>
                </p:cNvPr>
                <p:cNvSpPr>
                  <a:spLocks noChangeShapeType="1"/>
                </p:cNvSpPr>
                <p:nvPr/>
              </p:nvSpPr>
              <p:spPr bwMode="auto">
                <a:xfrm flipH="1">
                  <a:off x="2115" y="356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 name="Line 59">
                  <a:extLst>
                    <a:ext uri="{FF2B5EF4-FFF2-40B4-BE49-F238E27FC236}">
                      <a16:creationId xmlns:a16="http://schemas.microsoft.com/office/drawing/2014/main" id="{58828EAE-E2F5-4D7B-BB52-4078EC0EE687}"/>
                    </a:ext>
                  </a:extLst>
                </p:cNvPr>
                <p:cNvSpPr>
                  <a:spLocks noChangeShapeType="1"/>
                </p:cNvSpPr>
                <p:nvPr/>
              </p:nvSpPr>
              <p:spPr bwMode="auto">
                <a:xfrm>
                  <a:off x="2172" y="2568"/>
                  <a:ext cx="0" cy="99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1" name="Group 60">
                <a:extLst>
                  <a:ext uri="{FF2B5EF4-FFF2-40B4-BE49-F238E27FC236}">
                    <a16:creationId xmlns:a16="http://schemas.microsoft.com/office/drawing/2014/main" id="{56109C1C-CC99-4416-9D91-0623627C5385}"/>
                  </a:ext>
                </a:extLst>
              </p:cNvPr>
              <p:cNvGrpSpPr>
                <a:grpSpLocks/>
              </p:cNvGrpSpPr>
              <p:nvPr/>
            </p:nvGrpSpPr>
            <p:grpSpPr bwMode="auto">
              <a:xfrm>
                <a:off x="1182" y="1941"/>
                <a:ext cx="75" cy="540"/>
                <a:chOff x="2115" y="2568"/>
                <a:chExt cx="111" cy="996"/>
              </a:xfrm>
            </p:grpSpPr>
            <p:sp>
              <p:nvSpPr>
                <p:cNvPr id="66" name="Line 61">
                  <a:extLst>
                    <a:ext uri="{FF2B5EF4-FFF2-40B4-BE49-F238E27FC236}">
                      <a16:creationId xmlns:a16="http://schemas.microsoft.com/office/drawing/2014/main" id="{197B7B16-BCF1-4B64-A5C9-59717459AE7F}"/>
                    </a:ext>
                  </a:extLst>
                </p:cNvPr>
                <p:cNvSpPr>
                  <a:spLocks noChangeShapeType="1"/>
                </p:cNvSpPr>
                <p:nvPr/>
              </p:nvSpPr>
              <p:spPr bwMode="auto">
                <a:xfrm flipH="1">
                  <a:off x="2115" y="257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 name="Line 62">
                  <a:extLst>
                    <a:ext uri="{FF2B5EF4-FFF2-40B4-BE49-F238E27FC236}">
                      <a16:creationId xmlns:a16="http://schemas.microsoft.com/office/drawing/2014/main" id="{865A2A25-7CFB-4AE6-93A1-84D1D26E0D18}"/>
                    </a:ext>
                  </a:extLst>
                </p:cNvPr>
                <p:cNvSpPr>
                  <a:spLocks noChangeShapeType="1"/>
                </p:cNvSpPr>
                <p:nvPr/>
              </p:nvSpPr>
              <p:spPr bwMode="auto">
                <a:xfrm flipH="1">
                  <a:off x="2115" y="356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 name="Line 63">
                  <a:extLst>
                    <a:ext uri="{FF2B5EF4-FFF2-40B4-BE49-F238E27FC236}">
                      <a16:creationId xmlns:a16="http://schemas.microsoft.com/office/drawing/2014/main" id="{1C57DDC7-2E70-4533-8522-8080AC6D8ECE}"/>
                    </a:ext>
                  </a:extLst>
                </p:cNvPr>
                <p:cNvSpPr>
                  <a:spLocks noChangeShapeType="1"/>
                </p:cNvSpPr>
                <p:nvPr/>
              </p:nvSpPr>
              <p:spPr bwMode="auto">
                <a:xfrm>
                  <a:off x="2172" y="2568"/>
                  <a:ext cx="0" cy="99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2" name="Group 64">
                <a:extLst>
                  <a:ext uri="{FF2B5EF4-FFF2-40B4-BE49-F238E27FC236}">
                    <a16:creationId xmlns:a16="http://schemas.microsoft.com/office/drawing/2014/main" id="{2B067B5A-061B-4B00-8451-14CFE8B2AA64}"/>
                  </a:ext>
                </a:extLst>
              </p:cNvPr>
              <p:cNvGrpSpPr>
                <a:grpSpLocks/>
              </p:cNvGrpSpPr>
              <p:nvPr/>
            </p:nvGrpSpPr>
            <p:grpSpPr bwMode="auto">
              <a:xfrm>
                <a:off x="1182" y="1008"/>
                <a:ext cx="75" cy="258"/>
                <a:chOff x="2115" y="2568"/>
                <a:chExt cx="111" cy="996"/>
              </a:xfrm>
            </p:grpSpPr>
            <p:sp>
              <p:nvSpPr>
                <p:cNvPr id="63" name="Line 65">
                  <a:extLst>
                    <a:ext uri="{FF2B5EF4-FFF2-40B4-BE49-F238E27FC236}">
                      <a16:creationId xmlns:a16="http://schemas.microsoft.com/office/drawing/2014/main" id="{146875AB-9846-4C4D-BA00-1A83992EF332}"/>
                    </a:ext>
                  </a:extLst>
                </p:cNvPr>
                <p:cNvSpPr>
                  <a:spLocks noChangeShapeType="1"/>
                </p:cNvSpPr>
                <p:nvPr/>
              </p:nvSpPr>
              <p:spPr bwMode="auto">
                <a:xfrm flipH="1">
                  <a:off x="2115" y="257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 name="Line 66">
                  <a:extLst>
                    <a:ext uri="{FF2B5EF4-FFF2-40B4-BE49-F238E27FC236}">
                      <a16:creationId xmlns:a16="http://schemas.microsoft.com/office/drawing/2014/main" id="{EAC9919A-3E3C-4385-9B36-62D2DBC05622}"/>
                    </a:ext>
                  </a:extLst>
                </p:cNvPr>
                <p:cNvSpPr>
                  <a:spLocks noChangeShapeType="1"/>
                </p:cNvSpPr>
                <p:nvPr/>
              </p:nvSpPr>
              <p:spPr bwMode="auto">
                <a:xfrm flipH="1">
                  <a:off x="2115" y="356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 name="Line 67">
                  <a:extLst>
                    <a:ext uri="{FF2B5EF4-FFF2-40B4-BE49-F238E27FC236}">
                      <a16:creationId xmlns:a16="http://schemas.microsoft.com/office/drawing/2014/main" id="{7F5AC8E7-5DA0-429C-A9B0-DAF7ABDB2110}"/>
                    </a:ext>
                  </a:extLst>
                </p:cNvPr>
                <p:cNvSpPr>
                  <a:spLocks noChangeShapeType="1"/>
                </p:cNvSpPr>
                <p:nvPr/>
              </p:nvSpPr>
              <p:spPr bwMode="auto">
                <a:xfrm>
                  <a:off x="2172" y="2568"/>
                  <a:ext cx="0" cy="99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 name="Group 68">
                <a:extLst>
                  <a:ext uri="{FF2B5EF4-FFF2-40B4-BE49-F238E27FC236}">
                    <a16:creationId xmlns:a16="http://schemas.microsoft.com/office/drawing/2014/main" id="{021076A6-E2EB-47E6-BC01-28991BB9CCD3}"/>
                  </a:ext>
                </a:extLst>
              </p:cNvPr>
              <p:cNvGrpSpPr>
                <a:grpSpLocks/>
              </p:cNvGrpSpPr>
              <p:nvPr/>
            </p:nvGrpSpPr>
            <p:grpSpPr bwMode="auto">
              <a:xfrm>
                <a:off x="1479" y="1602"/>
                <a:ext cx="75" cy="489"/>
                <a:chOff x="2115" y="2568"/>
                <a:chExt cx="111" cy="996"/>
              </a:xfrm>
            </p:grpSpPr>
            <p:sp>
              <p:nvSpPr>
                <p:cNvPr id="60" name="Line 69">
                  <a:extLst>
                    <a:ext uri="{FF2B5EF4-FFF2-40B4-BE49-F238E27FC236}">
                      <a16:creationId xmlns:a16="http://schemas.microsoft.com/office/drawing/2014/main" id="{35301C0A-7E49-40CE-8B8F-0FF752FCE16B}"/>
                    </a:ext>
                  </a:extLst>
                </p:cNvPr>
                <p:cNvSpPr>
                  <a:spLocks noChangeShapeType="1"/>
                </p:cNvSpPr>
                <p:nvPr/>
              </p:nvSpPr>
              <p:spPr bwMode="auto">
                <a:xfrm flipH="1">
                  <a:off x="2115" y="257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 name="Line 70">
                  <a:extLst>
                    <a:ext uri="{FF2B5EF4-FFF2-40B4-BE49-F238E27FC236}">
                      <a16:creationId xmlns:a16="http://schemas.microsoft.com/office/drawing/2014/main" id="{A319D439-5DB0-445B-B173-0A2F8EF642F8}"/>
                    </a:ext>
                  </a:extLst>
                </p:cNvPr>
                <p:cNvSpPr>
                  <a:spLocks noChangeShapeType="1"/>
                </p:cNvSpPr>
                <p:nvPr/>
              </p:nvSpPr>
              <p:spPr bwMode="auto">
                <a:xfrm flipH="1">
                  <a:off x="2115" y="356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 name="Line 71">
                  <a:extLst>
                    <a:ext uri="{FF2B5EF4-FFF2-40B4-BE49-F238E27FC236}">
                      <a16:creationId xmlns:a16="http://schemas.microsoft.com/office/drawing/2014/main" id="{071C4327-732D-471F-820D-27EB90E14670}"/>
                    </a:ext>
                  </a:extLst>
                </p:cNvPr>
                <p:cNvSpPr>
                  <a:spLocks noChangeShapeType="1"/>
                </p:cNvSpPr>
                <p:nvPr/>
              </p:nvSpPr>
              <p:spPr bwMode="auto">
                <a:xfrm>
                  <a:off x="2172" y="2568"/>
                  <a:ext cx="0" cy="99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4" name="Group 72">
                <a:extLst>
                  <a:ext uri="{FF2B5EF4-FFF2-40B4-BE49-F238E27FC236}">
                    <a16:creationId xmlns:a16="http://schemas.microsoft.com/office/drawing/2014/main" id="{E6943E58-E46C-4CB9-8797-E85CA97D4FCD}"/>
                  </a:ext>
                </a:extLst>
              </p:cNvPr>
              <p:cNvGrpSpPr>
                <a:grpSpLocks/>
              </p:cNvGrpSpPr>
              <p:nvPr/>
            </p:nvGrpSpPr>
            <p:grpSpPr bwMode="auto">
              <a:xfrm>
                <a:off x="1992" y="2046"/>
                <a:ext cx="75" cy="141"/>
                <a:chOff x="2115" y="2568"/>
                <a:chExt cx="111" cy="996"/>
              </a:xfrm>
            </p:grpSpPr>
            <p:sp>
              <p:nvSpPr>
                <p:cNvPr id="57" name="Line 73">
                  <a:extLst>
                    <a:ext uri="{FF2B5EF4-FFF2-40B4-BE49-F238E27FC236}">
                      <a16:creationId xmlns:a16="http://schemas.microsoft.com/office/drawing/2014/main" id="{70B3739A-DB7D-433C-B965-B427B6D926C6}"/>
                    </a:ext>
                  </a:extLst>
                </p:cNvPr>
                <p:cNvSpPr>
                  <a:spLocks noChangeShapeType="1"/>
                </p:cNvSpPr>
                <p:nvPr/>
              </p:nvSpPr>
              <p:spPr bwMode="auto">
                <a:xfrm flipH="1">
                  <a:off x="2115" y="257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Line 74">
                  <a:extLst>
                    <a:ext uri="{FF2B5EF4-FFF2-40B4-BE49-F238E27FC236}">
                      <a16:creationId xmlns:a16="http://schemas.microsoft.com/office/drawing/2014/main" id="{2C513F7A-214A-47C4-8860-CC718586546E}"/>
                    </a:ext>
                  </a:extLst>
                </p:cNvPr>
                <p:cNvSpPr>
                  <a:spLocks noChangeShapeType="1"/>
                </p:cNvSpPr>
                <p:nvPr/>
              </p:nvSpPr>
              <p:spPr bwMode="auto">
                <a:xfrm flipH="1">
                  <a:off x="2115" y="356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Line 75">
                  <a:extLst>
                    <a:ext uri="{FF2B5EF4-FFF2-40B4-BE49-F238E27FC236}">
                      <a16:creationId xmlns:a16="http://schemas.microsoft.com/office/drawing/2014/main" id="{AE68DB7E-3FBF-45D5-809B-D8A6146C25B7}"/>
                    </a:ext>
                  </a:extLst>
                </p:cNvPr>
                <p:cNvSpPr>
                  <a:spLocks noChangeShapeType="1"/>
                </p:cNvSpPr>
                <p:nvPr/>
              </p:nvSpPr>
              <p:spPr bwMode="auto">
                <a:xfrm>
                  <a:off x="2172" y="2568"/>
                  <a:ext cx="0" cy="99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5" name="Line 77">
                <a:extLst>
                  <a:ext uri="{FF2B5EF4-FFF2-40B4-BE49-F238E27FC236}">
                    <a16:creationId xmlns:a16="http://schemas.microsoft.com/office/drawing/2014/main" id="{906DCC6A-865A-443E-909B-8F9ABF0A2DF2}"/>
                  </a:ext>
                </a:extLst>
              </p:cNvPr>
              <p:cNvSpPr>
                <a:spLocks noChangeShapeType="1"/>
              </p:cNvSpPr>
              <p:nvPr/>
            </p:nvSpPr>
            <p:spPr bwMode="auto">
              <a:xfrm flipH="1">
                <a:off x="3069" y="2337"/>
                <a:ext cx="7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Line 78">
                <a:extLst>
                  <a:ext uri="{FF2B5EF4-FFF2-40B4-BE49-F238E27FC236}">
                    <a16:creationId xmlns:a16="http://schemas.microsoft.com/office/drawing/2014/main" id="{341ADD81-BB78-425F-8486-C196A0A6C9FB}"/>
                  </a:ext>
                </a:extLst>
              </p:cNvPr>
              <p:cNvSpPr>
                <a:spLocks noChangeShapeType="1"/>
              </p:cNvSpPr>
              <p:nvPr/>
            </p:nvSpPr>
            <p:spPr bwMode="auto">
              <a:xfrm flipH="1">
                <a:off x="5211" y="2525"/>
                <a:ext cx="7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 name="Line 26">
              <a:extLst>
                <a:ext uri="{FF2B5EF4-FFF2-40B4-BE49-F238E27FC236}">
                  <a16:creationId xmlns:a16="http://schemas.microsoft.com/office/drawing/2014/main" id="{0783DCF1-FF24-41C5-9088-532472D1B7A5}"/>
                </a:ext>
              </a:extLst>
            </p:cNvPr>
            <p:cNvSpPr>
              <a:spLocks noChangeShapeType="1"/>
            </p:cNvSpPr>
            <p:nvPr/>
          </p:nvSpPr>
          <p:spPr bwMode="auto">
            <a:xfrm flipV="1">
              <a:off x="1145" y="926"/>
              <a:ext cx="0" cy="23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27">
              <a:extLst>
                <a:ext uri="{FF2B5EF4-FFF2-40B4-BE49-F238E27FC236}">
                  <a16:creationId xmlns:a16="http://schemas.microsoft.com/office/drawing/2014/main" id="{509BD12A-B210-4AB3-9604-3D80F5B2B3F0}"/>
                </a:ext>
              </a:extLst>
            </p:cNvPr>
            <p:cNvSpPr>
              <a:spLocks noChangeShapeType="1"/>
            </p:cNvSpPr>
            <p:nvPr/>
          </p:nvSpPr>
          <p:spPr bwMode="auto">
            <a:xfrm flipH="1">
              <a:off x="1115" y="926"/>
              <a:ext cx="3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28">
              <a:extLst>
                <a:ext uri="{FF2B5EF4-FFF2-40B4-BE49-F238E27FC236}">
                  <a16:creationId xmlns:a16="http://schemas.microsoft.com/office/drawing/2014/main" id="{3A0E37C2-68F3-47FC-992E-5B2F7A8DE45E}"/>
                </a:ext>
              </a:extLst>
            </p:cNvPr>
            <p:cNvSpPr>
              <a:spLocks noChangeShapeType="1"/>
            </p:cNvSpPr>
            <p:nvPr/>
          </p:nvSpPr>
          <p:spPr bwMode="auto">
            <a:xfrm flipH="1">
              <a:off x="1115" y="1324"/>
              <a:ext cx="3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29">
              <a:extLst>
                <a:ext uri="{FF2B5EF4-FFF2-40B4-BE49-F238E27FC236}">
                  <a16:creationId xmlns:a16="http://schemas.microsoft.com/office/drawing/2014/main" id="{A666CD3C-0F6E-4636-B304-EE7DD4F5CC45}"/>
                </a:ext>
              </a:extLst>
            </p:cNvPr>
            <p:cNvSpPr>
              <a:spLocks noChangeShapeType="1"/>
            </p:cNvSpPr>
            <p:nvPr/>
          </p:nvSpPr>
          <p:spPr bwMode="auto">
            <a:xfrm flipH="1">
              <a:off x="1115" y="1718"/>
              <a:ext cx="3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30">
              <a:extLst>
                <a:ext uri="{FF2B5EF4-FFF2-40B4-BE49-F238E27FC236}">
                  <a16:creationId xmlns:a16="http://schemas.microsoft.com/office/drawing/2014/main" id="{960BDF58-C31B-4F6C-BB23-BADB8A2CC76B}"/>
                </a:ext>
              </a:extLst>
            </p:cNvPr>
            <p:cNvSpPr>
              <a:spLocks noChangeShapeType="1"/>
            </p:cNvSpPr>
            <p:nvPr/>
          </p:nvSpPr>
          <p:spPr bwMode="auto">
            <a:xfrm flipH="1">
              <a:off x="1115" y="2106"/>
              <a:ext cx="3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31">
              <a:extLst>
                <a:ext uri="{FF2B5EF4-FFF2-40B4-BE49-F238E27FC236}">
                  <a16:creationId xmlns:a16="http://schemas.microsoft.com/office/drawing/2014/main" id="{730794FD-1F4E-4820-95B1-26733D1412C7}"/>
                </a:ext>
              </a:extLst>
            </p:cNvPr>
            <p:cNvSpPr>
              <a:spLocks noChangeShapeType="1"/>
            </p:cNvSpPr>
            <p:nvPr/>
          </p:nvSpPr>
          <p:spPr bwMode="auto">
            <a:xfrm flipH="1">
              <a:off x="1115" y="2504"/>
              <a:ext cx="3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32">
              <a:extLst>
                <a:ext uri="{FF2B5EF4-FFF2-40B4-BE49-F238E27FC236}">
                  <a16:creationId xmlns:a16="http://schemas.microsoft.com/office/drawing/2014/main" id="{892177AC-0D61-4048-8C90-A9F75DDB18AE}"/>
                </a:ext>
              </a:extLst>
            </p:cNvPr>
            <p:cNvSpPr>
              <a:spLocks noChangeShapeType="1"/>
            </p:cNvSpPr>
            <p:nvPr/>
          </p:nvSpPr>
          <p:spPr bwMode="auto">
            <a:xfrm flipH="1">
              <a:off x="1115" y="2903"/>
              <a:ext cx="3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33">
              <a:extLst>
                <a:ext uri="{FF2B5EF4-FFF2-40B4-BE49-F238E27FC236}">
                  <a16:creationId xmlns:a16="http://schemas.microsoft.com/office/drawing/2014/main" id="{0DD2EC8D-B0A2-4D3E-9004-5B3DC0FA07C8}"/>
                </a:ext>
              </a:extLst>
            </p:cNvPr>
            <p:cNvSpPr>
              <a:spLocks noChangeShapeType="1"/>
            </p:cNvSpPr>
            <p:nvPr/>
          </p:nvSpPr>
          <p:spPr bwMode="auto">
            <a:xfrm flipH="1">
              <a:off x="1115" y="3290"/>
              <a:ext cx="3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35">
              <a:extLst>
                <a:ext uri="{FF2B5EF4-FFF2-40B4-BE49-F238E27FC236}">
                  <a16:creationId xmlns:a16="http://schemas.microsoft.com/office/drawing/2014/main" id="{91B76F67-307E-4EAB-B62D-20E2238F237A}"/>
                </a:ext>
              </a:extLst>
            </p:cNvPr>
            <p:cNvSpPr>
              <a:spLocks noChangeShapeType="1"/>
            </p:cNvSpPr>
            <p:nvPr/>
          </p:nvSpPr>
          <p:spPr bwMode="auto">
            <a:xfrm>
              <a:off x="1149" y="3337"/>
              <a:ext cx="0" cy="3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36">
              <a:extLst>
                <a:ext uri="{FF2B5EF4-FFF2-40B4-BE49-F238E27FC236}">
                  <a16:creationId xmlns:a16="http://schemas.microsoft.com/office/drawing/2014/main" id="{2D7FF125-FE53-4C0A-9945-05743389A790}"/>
                </a:ext>
              </a:extLst>
            </p:cNvPr>
            <p:cNvSpPr>
              <a:spLocks noChangeShapeType="1"/>
            </p:cNvSpPr>
            <p:nvPr/>
          </p:nvSpPr>
          <p:spPr bwMode="auto">
            <a:xfrm>
              <a:off x="1366" y="3337"/>
              <a:ext cx="0" cy="3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7">
              <a:extLst>
                <a:ext uri="{FF2B5EF4-FFF2-40B4-BE49-F238E27FC236}">
                  <a16:creationId xmlns:a16="http://schemas.microsoft.com/office/drawing/2014/main" id="{85697356-4531-4A2D-AFEE-2BF840B32021}"/>
                </a:ext>
              </a:extLst>
            </p:cNvPr>
            <p:cNvSpPr>
              <a:spLocks noChangeShapeType="1"/>
            </p:cNvSpPr>
            <p:nvPr/>
          </p:nvSpPr>
          <p:spPr bwMode="auto">
            <a:xfrm>
              <a:off x="1584" y="3337"/>
              <a:ext cx="0" cy="3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38">
              <a:extLst>
                <a:ext uri="{FF2B5EF4-FFF2-40B4-BE49-F238E27FC236}">
                  <a16:creationId xmlns:a16="http://schemas.microsoft.com/office/drawing/2014/main" id="{2AD73415-BE9B-47BF-B8B1-AF150B58BD68}"/>
                </a:ext>
              </a:extLst>
            </p:cNvPr>
            <p:cNvSpPr>
              <a:spLocks noChangeShapeType="1"/>
            </p:cNvSpPr>
            <p:nvPr/>
          </p:nvSpPr>
          <p:spPr bwMode="auto">
            <a:xfrm>
              <a:off x="2020" y="3337"/>
              <a:ext cx="0" cy="3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39">
              <a:extLst>
                <a:ext uri="{FF2B5EF4-FFF2-40B4-BE49-F238E27FC236}">
                  <a16:creationId xmlns:a16="http://schemas.microsoft.com/office/drawing/2014/main" id="{6A652C7A-B18E-4B7B-B16D-774285E594CC}"/>
                </a:ext>
              </a:extLst>
            </p:cNvPr>
            <p:cNvSpPr>
              <a:spLocks noChangeShapeType="1"/>
            </p:cNvSpPr>
            <p:nvPr/>
          </p:nvSpPr>
          <p:spPr bwMode="auto">
            <a:xfrm>
              <a:off x="2881" y="3337"/>
              <a:ext cx="0" cy="3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40">
              <a:extLst>
                <a:ext uri="{FF2B5EF4-FFF2-40B4-BE49-F238E27FC236}">
                  <a16:creationId xmlns:a16="http://schemas.microsoft.com/office/drawing/2014/main" id="{E01F55C7-90F7-43F6-B0AC-DDF89E128AA6}"/>
                </a:ext>
              </a:extLst>
            </p:cNvPr>
            <p:cNvSpPr>
              <a:spLocks noChangeShapeType="1"/>
            </p:cNvSpPr>
            <p:nvPr/>
          </p:nvSpPr>
          <p:spPr bwMode="auto">
            <a:xfrm>
              <a:off x="3743" y="3337"/>
              <a:ext cx="0" cy="3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41">
              <a:extLst>
                <a:ext uri="{FF2B5EF4-FFF2-40B4-BE49-F238E27FC236}">
                  <a16:creationId xmlns:a16="http://schemas.microsoft.com/office/drawing/2014/main" id="{318ACC8D-5BAC-4042-B8E1-64B08444C2E5}"/>
                </a:ext>
              </a:extLst>
            </p:cNvPr>
            <p:cNvSpPr>
              <a:spLocks noChangeShapeType="1"/>
            </p:cNvSpPr>
            <p:nvPr/>
          </p:nvSpPr>
          <p:spPr bwMode="auto">
            <a:xfrm>
              <a:off x="4615" y="3337"/>
              <a:ext cx="0" cy="3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42">
              <a:extLst>
                <a:ext uri="{FF2B5EF4-FFF2-40B4-BE49-F238E27FC236}">
                  <a16:creationId xmlns:a16="http://schemas.microsoft.com/office/drawing/2014/main" id="{8236E2C2-6058-482C-B8A7-2CEB9762BF2F}"/>
                </a:ext>
              </a:extLst>
            </p:cNvPr>
            <p:cNvSpPr>
              <a:spLocks noChangeShapeType="1"/>
            </p:cNvSpPr>
            <p:nvPr/>
          </p:nvSpPr>
          <p:spPr bwMode="auto">
            <a:xfrm flipH="1">
              <a:off x="1141" y="3337"/>
              <a:ext cx="347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Text Box 80">
              <a:extLst>
                <a:ext uri="{FF2B5EF4-FFF2-40B4-BE49-F238E27FC236}">
                  <a16:creationId xmlns:a16="http://schemas.microsoft.com/office/drawing/2014/main" id="{65E505E0-5901-431D-B230-3E73D9BFA40E}"/>
                </a:ext>
              </a:extLst>
            </p:cNvPr>
            <p:cNvSpPr txBox="1">
              <a:spLocks noChangeArrowheads="1"/>
            </p:cNvSpPr>
            <p:nvPr/>
          </p:nvSpPr>
          <p:spPr bwMode="auto">
            <a:xfrm>
              <a:off x="1122" y="3409"/>
              <a:ext cx="4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000" dirty="0"/>
                <a:t>0</a:t>
              </a:r>
            </a:p>
          </p:txBody>
        </p:sp>
        <p:sp>
          <p:nvSpPr>
            <p:cNvPr id="31" name="Text Box 81">
              <a:extLst>
                <a:ext uri="{FF2B5EF4-FFF2-40B4-BE49-F238E27FC236}">
                  <a16:creationId xmlns:a16="http://schemas.microsoft.com/office/drawing/2014/main" id="{4BB7FE40-6A66-44C9-91F0-2A36A157F50B}"/>
                </a:ext>
              </a:extLst>
            </p:cNvPr>
            <p:cNvSpPr txBox="1">
              <a:spLocks noChangeArrowheads="1"/>
            </p:cNvSpPr>
            <p:nvPr/>
          </p:nvSpPr>
          <p:spPr bwMode="auto">
            <a:xfrm>
              <a:off x="1244" y="3409"/>
              <a:ext cx="212"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000"/>
                <a:t>15sec</a:t>
              </a:r>
            </a:p>
          </p:txBody>
        </p:sp>
        <p:sp>
          <p:nvSpPr>
            <p:cNvPr id="32" name="Text Box 82">
              <a:extLst>
                <a:ext uri="{FF2B5EF4-FFF2-40B4-BE49-F238E27FC236}">
                  <a16:creationId xmlns:a16="http://schemas.microsoft.com/office/drawing/2014/main" id="{3B1452A9-68D1-4216-A3BC-0C8A5BC59F69}"/>
                </a:ext>
              </a:extLst>
            </p:cNvPr>
            <p:cNvSpPr txBox="1">
              <a:spLocks noChangeArrowheads="1"/>
            </p:cNvSpPr>
            <p:nvPr/>
          </p:nvSpPr>
          <p:spPr bwMode="auto">
            <a:xfrm>
              <a:off x="1487" y="3409"/>
              <a:ext cx="212"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000"/>
                <a:t>30sec</a:t>
              </a:r>
            </a:p>
          </p:txBody>
        </p:sp>
        <p:sp>
          <p:nvSpPr>
            <p:cNvPr id="33" name="Text Box 83">
              <a:extLst>
                <a:ext uri="{FF2B5EF4-FFF2-40B4-BE49-F238E27FC236}">
                  <a16:creationId xmlns:a16="http://schemas.microsoft.com/office/drawing/2014/main" id="{7FD46CA9-3044-410B-88C9-65A865462D73}"/>
                </a:ext>
              </a:extLst>
            </p:cNvPr>
            <p:cNvSpPr txBox="1">
              <a:spLocks noChangeArrowheads="1"/>
            </p:cNvSpPr>
            <p:nvPr/>
          </p:nvSpPr>
          <p:spPr bwMode="auto">
            <a:xfrm>
              <a:off x="1918" y="3409"/>
              <a:ext cx="19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000"/>
                <a:t>1 min</a:t>
              </a:r>
            </a:p>
          </p:txBody>
        </p:sp>
        <p:sp>
          <p:nvSpPr>
            <p:cNvPr id="34" name="Text Box 84">
              <a:extLst>
                <a:ext uri="{FF2B5EF4-FFF2-40B4-BE49-F238E27FC236}">
                  <a16:creationId xmlns:a16="http://schemas.microsoft.com/office/drawing/2014/main" id="{F27A1478-2ECA-49CC-A156-86E0A47415AE}"/>
                </a:ext>
              </a:extLst>
            </p:cNvPr>
            <p:cNvSpPr txBox="1">
              <a:spLocks noChangeArrowheads="1"/>
            </p:cNvSpPr>
            <p:nvPr/>
          </p:nvSpPr>
          <p:spPr bwMode="auto">
            <a:xfrm>
              <a:off x="2787" y="3409"/>
              <a:ext cx="19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000"/>
                <a:t>2 min</a:t>
              </a:r>
            </a:p>
          </p:txBody>
        </p:sp>
        <p:sp>
          <p:nvSpPr>
            <p:cNvPr id="35" name="Text Box 85">
              <a:extLst>
                <a:ext uri="{FF2B5EF4-FFF2-40B4-BE49-F238E27FC236}">
                  <a16:creationId xmlns:a16="http://schemas.microsoft.com/office/drawing/2014/main" id="{E210A206-71DD-4A0A-8A42-4B72482012B5}"/>
                </a:ext>
              </a:extLst>
            </p:cNvPr>
            <p:cNvSpPr txBox="1">
              <a:spLocks noChangeArrowheads="1"/>
            </p:cNvSpPr>
            <p:nvPr/>
          </p:nvSpPr>
          <p:spPr bwMode="auto">
            <a:xfrm>
              <a:off x="3652" y="3409"/>
              <a:ext cx="19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000"/>
                <a:t>3 min</a:t>
              </a:r>
            </a:p>
          </p:txBody>
        </p:sp>
        <p:sp>
          <p:nvSpPr>
            <p:cNvPr id="36" name="Text Box 86">
              <a:extLst>
                <a:ext uri="{FF2B5EF4-FFF2-40B4-BE49-F238E27FC236}">
                  <a16:creationId xmlns:a16="http://schemas.microsoft.com/office/drawing/2014/main" id="{7C39A7CA-0291-49E3-9845-8DFA656ACC82}"/>
                </a:ext>
              </a:extLst>
            </p:cNvPr>
            <p:cNvSpPr txBox="1">
              <a:spLocks noChangeArrowheads="1"/>
            </p:cNvSpPr>
            <p:nvPr/>
          </p:nvSpPr>
          <p:spPr bwMode="auto">
            <a:xfrm>
              <a:off x="4522" y="3409"/>
              <a:ext cx="19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000"/>
                <a:t>4 min</a:t>
              </a:r>
            </a:p>
          </p:txBody>
        </p:sp>
        <p:sp>
          <p:nvSpPr>
            <p:cNvPr id="37" name="Text Box 88">
              <a:extLst>
                <a:ext uri="{FF2B5EF4-FFF2-40B4-BE49-F238E27FC236}">
                  <a16:creationId xmlns:a16="http://schemas.microsoft.com/office/drawing/2014/main" id="{2437BA55-5519-4338-A8AF-1D1D26D659CE}"/>
                </a:ext>
              </a:extLst>
            </p:cNvPr>
            <p:cNvSpPr txBox="1">
              <a:spLocks noChangeArrowheads="1"/>
            </p:cNvSpPr>
            <p:nvPr/>
          </p:nvSpPr>
          <p:spPr bwMode="auto">
            <a:xfrm>
              <a:off x="1038" y="3238"/>
              <a:ext cx="6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en-US" sz="1400"/>
                <a:t>6</a:t>
              </a:r>
            </a:p>
          </p:txBody>
        </p:sp>
        <p:sp>
          <p:nvSpPr>
            <p:cNvPr id="38" name="Text Box 89">
              <a:extLst>
                <a:ext uri="{FF2B5EF4-FFF2-40B4-BE49-F238E27FC236}">
                  <a16:creationId xmlns:a16="http://schemas.microsoft.com/office/drawing/2014/main" id="{F59D7C8F-13B2-45AF-A6F2-011C19863B17}"/>
                </a:ext>
              </a:extLst>
            </p:cNvPr>
            <p:cNvSpPr txBox="1">
              <a:spLocks noChangeArrowheads="1"/>
            </p:cNvSpPr>
            <p:nvPr/>
          </p:nvSpPr>
          <p:spPr bwMode="auto">
            <a:xfrm>
              <a:off x="1038" y="2849"/>
              <a:ext cx="6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en-US" sz="1400"/>
                <a:t>5</a:t>
              </a:r>
            </a:p>
          </p:txBody>
        </p:sp>
        <p:sp>
          <p:nvSpPr>
            <p:cNvPr id="39" name="Text Box 91">
              <a:extLst>
                <a:ext uri="{FF2B5EF4-FFF2-40B4-BE49-F238E27FC236}">
                  <a16:creationId xmlns:a16="http://schemas.microsoft.com/office/drawing/2014/main" id="{68CF6A24-5E7A-4ACD-A8C8-020C7C64940B}"/>
                </a:ext>
              </a:extLst>
            </p:cNvPr>
            <p:cNvSpPr txBox="1">
              <a:spLocks noChangeArrowheads="1"/>
            </p:cNvSpPr>
            <p:nvPr/>
          </p:nvSpPr>
          <p:spPr bwMode="auto">
            <a:xfrm>
              <a:off x="1038" y="2456"/>
              <a:ext cx="6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en-US" sz="1400"/>
                <a:t>4</a:t>
              </a:r>
            </a:p>
          </p:txBody>
        </p:sp>
        <p:sp>
          <p:nvSpPr>
            <p:cNvPr id="40" name="Text Box 92">
              <a:extLst>
                <a:ext uri="{FF2B5EF4-FFF2-40B4-BE49-F238E27FC236}">
                  <a16:creationId xmlns:a16="http://schemas.microsoft.com/office/drawing/2014/main" id="{AA416BD9-FA07-4737-8B9D-D200D1E001EB}"/>
                </a:ext>
              </a:extLst>
            </p:cNvPr>
            <p:cNvSpPr txBox="1">
              <a:spLocks noChangeArrowheads="1"/>
            </p:cNvSpPr>
            <p:nvPr/>
          </p:nvSpPr>
          <p:spPr bwMode="auto">
            <a:xfrm>
              <a:off x="1038" y="2060"/>
              <a:ext cx="6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en-US" sz="1400"/>
                <a:t>3</a:t>
              </a:r>
            </a:p>
          </p:txBody>
        </p:sp>
        <p:sp>
          <p:nvSpPr>
            <p:cNvPr id="41" name="Text Box 93">
              <a:extLst>
                <a:ext uri="{FF2B5EF4-FFF2-40B4-BE49-F238E27FC236}">
                  <a16:creationId xmlns:a16="http://schemas.microsoft.com/office/drawing/2014/main" id="{849FFD84-7E5A-400E-9E6E-1D0713D6FC95}"/>
                </a:ext>
              </a:extLst>
            </p:cNvPr>
            <p:cNvSpPr txBox="1">
              <a:spLocks noChangeArrowheads="1"/>
            </p:cNvSpPr>
            <p:nvPr/>
          </p:nvSpPr>
          <p:spPr bwMode="auto">
            <a:xfrm>
              <a:off x="1038" y="1670"/>
              <a:ext cx="6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en-US" sz="1400"/>
                <a:t>2</a:t>
              </a:r>
            </a:p>
          </p:txBody>
        </p:sp>
        <p:sp>
          <p:nvSpPr>
            <p:cNvPr id="42" name="Text Box 94">
              <a:extLst>
                <a:ext uri="{FF2B5EF4-FFF2-40B4-BE49-F238E27FC236}">
                  <a16:creationId xmlns:a16="http://schemas.microsoft.com/office/drawing/2014/main" id="{349F9335-8F06-47ED-969C-660BB24C98D0}"/>
                </a:ext>
              </a:extLst>
            </p:cNvPr>
            <p:cNvSpPr txBox="1">
              <a:spLocks noChangeArrowheads="1"/>
            </p:cNvSpPr>
            <p:nvPr/>
          </p:nvSpPr>
          <p:spPr bwMode="auto">
            <a:xfrm>
              <a:off x="1038" y="1278"/>
              <a:ext cx="6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en-US" sz="1400"/>
                <a:t>1</a:t>
              </a:r>
            </a:p>
          </p:txBody>
        </p:sp>
        <p:sp>
          <p:nvSpPr>
            <p:cNvPr id="43" name="Text Box 95">
              <a:extLst>
                <a:ext uri="{FF2B5EF4-FFF2-40B4-BE49-F238E27FC236}">
                  <a16:creationId xmlns:a16="http://schemas.microsoft.com/office/drawing/2014/main" id="{D573CAD5-BB28-4E1A-BBEF-20FE7369126A}"/>
                </a:ext>
              </a:extLst>
            </p:cNvPr>
            <p:cNvSpPr txBox="1">
              <a:spLocks noChangeArrowheads="1"/>
            </p:cNvSpPr>
            <p:nvPr/>
          </p:nvSpPr>
          <p:spPr bwMode="auto">
            <a:xfrm>
              <a:off x="1038" y="883"/>
              <a:ext cx="6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en-US" sz="1400"/>
                <a:t>0</a:t>
              </a:r>
            </a:p>
          </p:txBody>
        </p:sp>
        <p:sp>
          <p:nvSpPr>
            <p:cNvPr id="44" name="Text Box 96">
              <a:extLst>
                <a:ext uri="{FF2B5EF4-FFF2-40B4-BE49-F238E27FC236}">
                  <a16:creationId xmlns:a16="http://schemas.microsoft.com/office/drawing/2014/main" id="{DC4469DA-4A5E-4639-9009-E339FE9131B6}"/>
                </a:ext>
              </a:extLst>
            </p:cNvPr>
            <p:cNvSpPr txBox="1">
              <a:spLocks noChangeArrowheads="1"/>
            </p:cNvSpPr>
            <p:nvPr/>
          </p:nvSpPr>
          <p:spPr bwMode="auto">
            <a:xfrm rot="-5400000">
              <a:off x="-78" y="2013"/>
              <a:ext cx="1867"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100"/>
                <a:t>Bacterial contamination (mean log 10 reduction)</a:t>
              </a:r>
              <a:endParaRPr lang="en-GB" altLang="en-US" sz="1000"/>
            </a:p>
          </p:txBody>
        </p:sp>
        <p:sp>
          <p:nvSpPr>
            <p:cNvPr id="45" name="Text Box 100">
              <a:extLst>
                <a:ext uri="{FF2B5EF4-FFF2-40B4-BE49-F238E27FC236}">
                  <a16:creationId xmlns:a16="http://schemas.microsoft.com/office/drawing/2014/main" id="{085B6A27-4599-4F7D-8B0F-0E845069BA96}"/>
                </a:ext>
              </a:extLst>
            </p:cNvPr>
            <p:cNvSpPr txBox="1">
              <a:spLocks noChangeArrowheads="1"/>
            </p:cNvSpPr>
            <p:nvPr/>
          </p:nvSpPr>
          <p:spPr bwMode="auto">
            <a:xfrm>
              <a:off x="2786" y="1159"/>
              <a:ext cx="1174" cy="3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0000"/>
                </a:lnSpc>
              </a:pPr>
              <a:r>
                <a:rPr lang="en-GB" altLang="en-US" sz="1600">
                  <a:solidFill>
                    <a:schemeClr val="accent1"/>
                  </a:solidFill>
                </a:rPr>
                <a:t>Handwashing</a:t>
              </a:r>
            </a:p>
            <a:p>
              <a:pPr>
                <a:lnSpc>
                  <a:spcPct val="110000"/>
                </a:lnSpc>
              </a:pPr>
              <a:r>
                <a:rPr lang="en-GB" altLang="en-US" sz="1600">
                  <a:solidFill>
                    <a:schemeClr val="folHlink"/>
                  </a:solidFill>
                </a:rPr>
                <a:t>Handrubbing</a:t>
              </a:r>
            </a:p>
          </p:txBody>
        </p:sp>
        <p:sp>
          <p:nvSpPr>
            <p:cNvPr id="46" name="Line 13">
              <a:extLst>
                <a:ext uri="{FF2B5EF4-FFF2-40B4-BE49-F238E27FC236}">
                  <a16:creationId xmlns:a16="http://schemas.microsoft.com/office/drawing/2014/main" id="{5CF9002A-7744-4F0F-AF18-3696DCDEF2DF}"/>
                </a:ext>
              </a:extLst>
            </p:cNvPr>
            <p:cNvSpPr>
              <a:spLocks noChangeShapeType="1"/>
            </p:cNvSpPr>
            <p:nvPr/>
          </p:nvSpPr>
          <p:spPr bwMode="auto">
            <a:xfrm flipH="1">
              <a:off x="1470" y="1470"/>
              <a:ext cx="1246" cy="633"/>
            </a:xfrm>
            <a:prstGeom prst="line">
              <a:avLst/>
            </a:prstGeom>
            <a:noFill/>
            <a:ln w="762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1" name="Rectangle 106">
            <a:extLst>
              <a:ext uri="{FF2B5EF4-FFF2-40B4-BE49-F238E27FC236}">
                <a16:creationId xmlns:a16="http://schemas.microsoft.com/office/drawing/2014/main" id="{24BFAE46-F13F-4D8C-B9ED-4D2AE4ACBA86}"/>
              </a:ext>
            </a:extLst>
          </p:cNvPr>
          <p:cNvSpPr>
            <a:spLocks noGrp="1" noChangeArrowheads="1"/>
          </p:cNvSpPr>
          <p:nvPr>
            <p:ph idx="1"/>
          </p:nvPr>
        </p:nvSpPr>
        <p:spPr bwMode="auto">
          <a:xfrm>
            <a:off x="8310712" y="2116566"/>
            <a:ext cx="3563787" cy="1959253"/>
          </a:xfrm>
          <a:prstGeom prst="rect">
            <a:avLst/>
          </a:prstGeom>
          <a:solidFill>
            <a:schemeClr val="accent1">
              <a:lumMod val="75000"/>
            </a:schemeClr>
          </a:solidFill>
          <a:ln>
            <a:noFill/>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chemeClr val="accent1"/>
              </a:buClr>
              <a:buFont typeface="Wingdings" panose="05000000000000000000" pitchFamily="2" charset="2"/>
              <a:buNone/>
            </a:pPr>
            <a:r>
              <a:rPr lang="en-GB" altLang="en-US" sz="2200" dirty="0">
                <a:solidFill>
                  <a:schemeClr val="bg1"/>
                </a:solidFill>
              </a:rPr>
              <a:t>Hand rubbing is:</a:t>
            </a:r>
          </a:p>
          <a:p>
            <a:pPr eaLnBrk="1" hangingPunct="1">
              <a:buClr>
                <a:schemeClr val="accent1"/>
              </a:buClr>
              <a:buFont typeface="Wingdings" panose="05000000000000000000" pitchFamily="2" charset="2"/>
              <a:buChar char="§"/>
            </a:pPr>
            <a:r>
              <a:rPr lang="en-GB" altLang="en-US" sz="2200" dirty="0">
                <a:solidFill>
                  <a:schemeClr val="bg1"/>
                </a:solidFill>
              </a:rPr>
              <a:t> more effective</a:t>
            </a:r>
          </a:p>
          <a:p>
            <a:pPr eaLnBrk="1" hangingPunct="1">
              <a:buClr>
                <a:schemeClr val="accent1"/>
              </a:buClr>
              <a:buFont typeface="Wingdings" panose="05000000000000000000" pitchFamily="2" charset="2"/>
              <a:buChar char="§"/>
            </a:pPr>
            <a:r>
              <a:rPr lang="en-GB" altLang="en-US" sz="2200" dirty="0">
                <a:solidFill>
                  <a:schemeClr val="bg1"/>
                </a:solidFill>
              </a:rPr>
              <a:t> faster</a:t>
            </a:r>
          </a:p>
          <a:p>
            <a:pPr eaLnBrk="1" hangingPunct="1">
              <a:buClr>
                <a:schemeClr val="accent1"/>
              </a:buClr>
              <a:buFont typeface="Wingdings" panose="05000000000000000000" pitchFamily="2" charset="2"/>
              <a:buChar char="§"/>
            </a:pPr>
            <a:r>
              <a:rPr lang="en-GB" altLang="en-US" sz="2200" dirty="0">
                <a:solidFill>
                  <a:schemeClr val="bg1"/>
                </a:solidFill>
              </a:rPr>
              <a:t> better tolerated</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26371360"/>
      </p:ext>
    </p:extLst>
  </p:cSld>
  <p:clrMapOvr>
    <a:masterClrMapping/>
  </p:clrMapOvr>
  <mc:AlternateContent xmlns:mc="http://schemas.openxmlformats.org/markup-compatibility/2006" xmlns:p14="http://schemas.microsoft.com/office/powerpoint/2010/main">
    <mc:Choice Requires="p14">
      <p:transition spd="slow" p14:dur="2000" advTm="55075"/>
    </mc:Choice>
    <mc:Fallback xmlns="">
      <p:transition spd="slow" advTm="55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8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idx="1"/>
          </p:nvPr>
        </p:nvSpPr>
        <p:spPr>
          <a:xfrm>
            <a:off x="574729" y="1559411"/>
            <a:ext cx="5751643" cy="4351338"/>
          </a:xfrm>
        </p:spPr>
        <p:txBody>
          <a:bodyPr>
            <a:normAutofit/>
          </a:bodyPr>
          <a:lstStyle/>
          <a:p>
            <a:pPr algn="just" eaLnBrk="1" hangingPunct="1"/>
            <a:r>
              <a:rPr lang="it-IT" sz="2400" dirty="0"/>
              <a:t>Handwashing with soap and water only when hands are visibly dirty or following visible exposure to body fluids (and dealing with spores forming germs)</a:t>
            </a:r>
          </a:p>
          <a:p>
            <a:pPr marL="0" indent="0" algn="just">
              <a:buNone/>
            </a:pPr>
            <a:endParaRPr lang="it-IT" sz="2400" dirty="0"/>
          </a:p>
          <a:p>
            <a:pPr algn="just" eaLnBrk="1" hangingPunct="1"/>
            <a:r>
              <a:rPr lang="it-IT" sz="2400" dirty="0"/>
              <a:t>Adoption of alcohol-based handrub is the gold standard in all </a:t>
            </a:r>
            <a:r>
              <a:rPr lang="it-IT" sz="2400" b="1" dirty="0"/>
              <a:t>other</a:t>
            </a:r>
            <a:r>
              <a:rPr lang="it-IT" sz="2400" dirty="0"/>
              <a:t> clinical situations</a:t>
            </a:r>
          </a:p>
        </p:txBody>
      </p:sp>
      <p:pic>
        <p:nvPicPr>
          <p:cNvPr id="5" name="Picture 4" descr="http://perierga.gr/wp-content/uploads/2012/11/igiagood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1646" y="1752600"/>
            <a:ext cx="4849821" cy="4218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Grp="1" noChangeArrowheads="1"/>
          </p:cNvSpPr>
          <p:nvPr>
            <p:ph type="title"/>
          </p:nvPr>
        </p:nvSpPr>
        <p:spPr>
          <a:noFill/>
        </p:spPr>
        <p:txBody>
          <a:bodyPr>
            <a:noAutofit/>
          </a:bodyPr>
          <a:lstStyle/>
          <a:p>
            <a:pPr eaLnBrk="1" hangingPunct="1"/>
            <a:r>
              <a:rPr lang="it-IT" dirty="0">
                <a:solidFill>
                  <a:schemeClr val="accent5">
                    <a:lumMod val="50000"/>
                  </a:schemeClr>
                </a:solidFill>
              </a:rPr>
              <a:t>Hand rubbing is the solution to obstacles to improve hand hygiene compliance</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579829619"/>
      </p:ext>
    </p:extLst>
  </p:cSld>
  <p:clrMapOvr>
    <a:masterClrMapping/>
  </p:clrMapOvr>
  <mc:AlternateContent xmlns:mc="http://schemas.openxmlformats.org/markup-compatibility/2006" xmlns:p14="http://schemas.microsoft.com/office/powerpoint/2010/main">
    <mc:Choice Requires="p14">
      <p:transition spd="slow" p14:dur="2000" advTm="28673"/>
    </mc:Choice>
    <mc:Fallback xmlns="">
      <p:transition spd="slow" advTm="28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goals  for Infection Prevention program:</a:t>
            </a:r>
          </a:p>
        </p:txBody>
      </p:sp>
      <p:sp>
        <p:nvSpPr>
          <p:cNvPr id="3" name="Content Placeholder 2"/>
          <p:cNvSpPr>
            <a:spLocks noGrp="1"/>
          </p:cNvSpPr>
          <p:nvPr>
            <p:ph idx="1"/>
          </p:nvPr>
        </p:nvSpPr>
        <p:spPr>
          <a:xfrm>
            <a:off x="574729" y="1559411"/>
            <a:ext cx="7306528" cy="4351338"/>
          </a:xfrm>
        </p:spPr>
        <p:txBody>
          <a:bodyPr/>
          <a:lstStyle/>
          <a:p>
            <a:pPr marL="342900" indent="-342900">
              <a:buFont typeface="Arial" panose="020B0604020202020204" pitchFamily="34" charset="0"/>
              <a:buChar char="•"/>
            </a:pPr>
            <a:r>
              <a:rPr lang="en-US" dirty="0"/>
              <a:t>Protect the patient</a:t>
            </a:r>
          </a:p>
          <a:p>
            <a:pPr marL="342900" indent="-342900">
              <a:buFont typeface="Arial" panose="020B0604020202020204" pitchFamily="34" charset="0"/>
              <a:buChar char="•"/>
            </a:pPr>
            <a:r>
              <a:rPr lang="en-US" dirty="0"/>
              <a:t>Protect the healthcare workers, visitors and others in the healthcare environment</a:t>
            </a:r>
          </a:p>
          <a:p>
            <a:pPr marL="342900" indent="-342900">
              <a:buFont typeface="Arial" panose="020B0604020202020204" pitchFamily="34" charset="0"/>
              <a:buChar char="•"/>
            </a:pPr>
            <a:r>
              <a:rPr lang="en-US" dirty="0"/>
              <a:t>Prevent or reduce Healthcare-associated infections (HAIs)</a:t>
            </a:r>
          </a:p>
        </p:txBody>
      </p:sp>
      <p:pic>
        <p:nvPicPr>
          <p:cNvPr id="4" name="Picture 3"/>
          <p:cNvPicPr>
            <a:picLocks noChangeAspect="1"/>
          </p:cNvPicPr>
          <p:nvPr/>
        </p:nvPicPr>
        <p:blipFill>
          <a:blip r:embed="rId5"/>
          <a:stretch>
            <a:fillRect/>
          </a:stretch>
        </p:blipFill>
        <p:spPr>
          <a:xfrm>
            <a:off x="6897190" y="2904541"/>
            <a:ext cx="4511040" cy="3006208"/>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323082275"/>
      </p:ext>
    </p:extLst>
  </p:cSld>
  <p:clrMapOvr>
    <a:masterClrMapping/>
  </p:clrMapOvr>
  <mc:AlternateContent xmlns:mc="http://schemas.openxmlformats.org/markup-compatibility/2006" xmlns:p14="http://schemas.microsoft.com/office/powerpoint/2010/main">
    <mc:Choice Requires="p14">
      <p:transition spd="slow" p14:dur="2000" advTm="34857"/>
    </mc:Choice>
    <mc:Fallback xmlns="">
      <p:transition spd="slow" advTm="34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CC56-46B1-4DFE-9659-56F18B59FF31}"/>
              </a:ext>
            </a:extLst>
          </p:cNvPr>
          <p:cNvSpPr>
            <a:spLocks noGrp="1"/>
          </p:cNvSpPr>
          <p:nvPr>
            <p:ph type="title"/>
          </p:nvPr>
        </p:nvSpPr>
        <p:spPr/>
        <p:txBody>
          <a:bodyPr/>
          <a:lstStyle/>
          <a:p>
            <a:r>
              <a:rPr lang="en-GB" altLang="en-US" dirty="0">
                <a:ea typeface="ＭＳ Ｐゴシック" panose="020B0600070205080204" pitchFamily="34" charset="-128"/>
              </a:rPr>
              <a:t>Time constraint = </a:t>
            </a:r>
            <a:br>
              <a:rPr lang="en-GB" altLang="en-US" dirty="0">
                <a:ea typeface="ＭＳ Ｐゴシック" panose="020B0600070205080204" pitchFamily="34" charset="-128"/>
              </a:rPr>
            </a:br>
            <a:r>
              <a:rPr lang="en-GB" altLang="en-US" dirty="0">
                <a:ea typeface="ＭＳ Ｐゴシック" panose="020B0600070205080204" pitchFamily="34" charset="-128"/>
              </a:rPr>
              <a:t>major obstacle for Hand Hygiene</a:t>
            </a:r>
            <a:endParaRPr lang="en-US" dirty="0"/>
          </a:p>
        </p:txBody>
      </p:sp>
      <p:pic>
        <p:nvPicPr>
          <p:cNvPr id="4" name="Picture 7" descr="stopwatch">
            <a:extLst>
              <a:ext uri="{FF2B5EF4-FFF2-40B4-BE49-F238E27FC236}">
                <a16:creationId xmlns:a16="http://schemas.microsoft.com/office/drawing/2014/main" id="{277B0053-7312-49B8-8B97-3A3C546C8208}"/>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46742" y="1991415"/>
            <a:ext cx="3497943" cy="2545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a:extLst>
              <a:ext uri="{FF2B5EF4-FFF2-40B4-BE49-F238E27FC236}">
                <a16:creationId xmlns:a16="http://schemas.microsoft.com/office/drawing/2014/main" id="{78CF01B1-C1C1-4508-9912-13428DE605C6}"/>
              </a:ext>
            </a:extLst>
          </p:cNvPr>
          <p:cNvSpPr>
            <a:spLocks noChangeArrowheads="1"/>
          </p:cNvSpPr>
          <p:nvPr/>
        </p:nvSpPr>
        <p:spPr bwMode="auto">
          <a:xfrm>
            <a:off x="80963" y="4939621"/>
            <a:ext cx="45720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t>'Based on the 'How to Handwash', URL: http://www.who.int/gpsc/5may/How_To_HandWash_Poster.pdf © World Health Organization 2009. All rights reserved.'</a:t>
            </a:r>
          </a:p>
        </p:txBody>
      </p:sp>
      <p:sp>
        <p:nvSpPr>
          <p:cNvPr id="6" name="Rectangle 4">
            <a:extLst>
              <a:ext uri="{FF2B5EF4-FFF2-40B4-BE49-F238E27FC236}">
                <a16:creationId xmlns:a16="http://schemas.microsoft.com/office/drawing/2014/main" id="{3E5FE791-CA48-442F-9238-65A16719DE77}"/>
              </a:ext>
            </a:extLst>
          </p:cNvPr>
          <p:cNvSpPr txBox="1">
            <a:spLocks noChangeArrowheads="1"/>
          </p:cNvSpPr>
          <p:nvPr/>
        </p:nvSpPr>
        <p:spPr bwMode="auto">
          <a:xfrm>
            <a:off x="5249181" y="2457680"/>
            <a:ext cx="475773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800">
                <a:solidFill>
                  <a:schemeClr val="tx1"/>
                </a:solidFill>
                <a:latin typeface="+mn-lt"/>
                <a:ea typeface="ＭＳ Ｐゴシック" charset="0"/>
                <a:cs typeface="ＭＳ Ｐゴシック" charset="0"/>
              </a:defRPr>
            </a:lvl1pPr>
            <a:lvl2pPr marL="228600" indent="-228600"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ＭＳ Ｐゴシック" charset="0"/>
              </a:defRPr>
            </a:lvl2pPr>
            <a:lvl3pPr marL="517525" indent="-228600"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ＭＳ Ｐゴシック" charset="0"/>
              </a:defRPr>
            </a:lvl3pPr>
            <a:lvl4pPr marL="800100" indent="-228600" algn="l" rtl="0" eaLnBrk="1" fontAlgn="base" hangingPunct="1">
              <a:spcBef>
                <a:spcPct val="20000"/>
              </a:spcBef>
              <a:spcAft>
                <a:spcPct val="0"/>
              </a:spcAft>
              <a:buFont typeface="Arial" panose="020B0604020202020204" pitchFamily="34" charset="0"/>
              <a:buChar char="•"/>
              <a:tabLst/>
              <a:defRPr sz="1800">
                <a:solidFill>
                  <a:schemeClr val="tx1"/>
                </a:solidFill>
                <a:latin typeface="+mn-lt"/>
                <a:ea typeface="ＭＳ Ｐゴシック" charset="0"/>
              </a:defRPr>
            </a:lvl4pPr>
            <a:lvl5pPr marL="1143000" indent="-228600" algn="l" rtl="0" eaLnBrk="1" fontAlgn="base" hangingPunct="1">
              <a:spcBef>
                <a:spcPct val="20000"/>
              </a:spcBef>
              <a:spcAft>
                <a:spcPct val="0"/>
              </a:spcAft>
              <a:buFont typeface="Tahoma" panose="020B0604030504040204" pitchFamily="34" charset="0"/>
              <a:buChar char="̶"/>
              <a:defRPr sz="18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Tx/>
              <a:buNone/>
              <a:tabLst>
                <a:tab pos="2422525" algn="l"/>
              </a:tabLst>
              <a:defRPr/>
            </a:pPr>
            <a:r>
              <a:rPr kumimoji="0" lang="en-GB" altLang="en-US" sz="1800" b="1" i="0" u="sng" strike="noStrike" kern="0" cap="none" spc="0" normalizeH="0" baseline="0" noProof="0" dirty="0">
                <a:ln>
                  <a:noFill/>
                </a:ln>
                <a:solidFill>
                  <a:srgbClr val="F47920"/>
                </a:solidFill>
                <a:effectLst/>
                <a:uLnTx/>
                <a:uFillTx/>
                <a:latin typeface="Arial"/>
                <a:ea typeface="ＭＳ Ｐゴシック" panose="020B0600070205080204" pitchFamily="34" charset="-128"/>
              </a:rPr>
              <a:t>Handwashing:</a:t>
            </a:r>
            <a:r>
              <a:rPr kumimoji="0" lang="en-GB" altLang="en-US" sz="1800" b="1" i="0" u="none" strike="noStrike" kern="0" cap="none" spc="0" normalizeH="0" baseline="0" noProof="0" dirty="0">
                <a:ln>
                  <a:noFill/>
                </a:ln>
                <a:solidFill>
                  <a:srgbClr val="F47920"/>
                </a:solidFill>
                <a:effectLst/>
                <a:uLnTx/>
                <a:uFillTx/>
                <a:latin typeface="Arial"/>
                <a:ea typeface="ＭＳ Ｐゴシック" panose="020B0600070205080204" pitchFamily="34" charset="-128"/>
              </a:rPr>
              <a:t>	40-60 seconds</a:t>
            </a:r>
          </a:p>
          <a:p>
            <a:pPr marL="517525" marR="0" lvl="2" indent="-228600" algn="ctr" defTabSz="914400" rtl="0" eaLnBrk="1" fontAlgn="base" latinLnBrk="0" hangingPunct="1">
              <a:lnSpc>
                <a:spcPct val="100000"/>
              </a:lnSpc>
              <a:spcBef>
                <a:spcPct val="20000"/>
              </a:spcBef>
              <a:spcAft>
                <a:spcPct val="0"/>
              </a:spcAft>
              <a:buClrTx/>
              <a:buSzTx/>
              <a:buFont typeface="Arial" panose="020B0604020202020204" pitchFamily="34" charset="0"/>
              <a:buChar char="–"/>
              <a:tabLst>
                <a:tab pos="2422525" algn="l"/>
              </a:tabLst>
              <a:defRPr/>
            </a:pPr>
            <a:r>
              <a:rPr kumimoji="0" lang="en-GB" altLang="en-US" sz="1600" b="0" i="1" u="none" strike="noStrike" kern="0" cap="none" spc="0" normalizeH="0" baseline="0" noProof="0" dirty="0">
                <a:ln>
                  <a:noFill/>
                </a:ln>
                <a:solidFill>
                  <a:srgbClr val="0070C0"/>
                </a:solidFill>
                <a:effectLst/>
                <a:uLnTx/>
                <a:uFillTx/>
                <a:latin typeface="Arial"/>
                <a:ea typeface="ＭＳ Ｐゴシック" panose="020B0600070205080204" pitchFamily="34" charset="-128"/>
              </a:rPr>
              <a:t>Average time usually adopted by health-care workers: &lt;10 seconds</a:t>
            </a:r>
          </a:p>
          <a:p>
            <a:pPr marL="517525" marR="0" lvl="2" indent="-228600" algn="ctr" defTabSz="914400" rtl="0" eaLnBrk="1" fontAlgn="base" latinLnBrk="0" hangingPunct="1">
              <a:lnSpc>
                <a:spcPct val="100000"/>
              </a:lnSpc>
              <a:spcBef>
                <a:spcPct val="20000"/>
              </a:spcBef>
              <a:spcAft>
                <a:spcPct val="0"/>
              </a:spcAft>
              <a:buClrTx/>
              <a:buSzTx/>
              <a:buFont typeface="Arial" panose="020B0604020202020204" pitchFamily="34" charset="0"/>
              <a:buChar char="–"/>
              <a:tabLst>
                <a:tab pos="2422525" algn="l"/>
              </a:tabLst>
              <a:defRPr/>
            </a:pPr>
            <a:endParaRPr kumimoji="0" lang="en-GB" altLang="en-US" sz="1800" b="0" i="0" u="none" strike="noStrike" kern="0" cap="none" spc="0" normalizeH="0" baseline="0" noProof="0" dirty="0">
              <a:ln>
                <a:noFill/>
              </a:ln>
              <a:solidFill>
                <a:srgbClr val="BBE0E3"/>
              </a:solidFill>
              <a:effectLst/>
              <a:uLnTx/>
              <a:uFillTx/>
              <a:latin typeface="Arial"/>
              <a:ea typeface="ＭＳ Ｐゴシック" panose="020B0600070205080204" pitchFamily="34" charset="-128"/>
            </a:endParaRPr>
          </a:p>
          <a:p>
            <a:pPr marL="0" marR="0" lvl="0" indent="0" algn="l" defTabSz="914400" rtl="0" eaLnBrk="1" fontAlgn="base" latinLnBrk="0" hangingPunct="1">
              <a:lnSpc>
                <a:spcPct val="100000"/>
              </a:lnSpc>
              <a:spcBef>
                <a:spcPct val="75000"/>
              </a:spcBef>
              <a:spcAft>
                <a:spcPct val="0"/>
              </a:spcAft>
              <a:buClrTx/>
              <a:buSzTx/>
              <a:buFontTx/>
              <a:buNone/>
              <a:tabLst>
                <a:tab pos="2422525" algn="l"/>
              </a:tabLst>
              <a:defRPr/>
            </a:pPr>
            <a:r>
              <a:rPr kumimoji="0" lang="en-GB" altLang="en-US" sz="1800" b="1" i="0" u="sng" strike="noStrike" kern="0" cap="none" spc="0" normalizeH="0" baseline="0" noProof="0" dirty="0">
                <a:ln>
                  <a:noFill/>
                </a:ln>
                <a:solidFill>
                  <a:srgbClr val="99CC00"/>
                </a:solidFill>
                <a:effectLst/>
                <a:uLnTx/>
                <a:uFillTx/>
                <a:latin typeface="Arial"/>
                <a:ea typeface="ＭＳ Ｐゴシック" panose="020B0600070205080204" pitchFamily="34" charset="-128"/>
              </a:rPr>
              <a:t>Alcohol-based</a:t>
            </a:r>
            <a:br>
              <a:rPr kumimoji="0" lang="en-GB" altLang="en-US" sz="1800" b="1" i="0" u="sng" strike="noStrike" kern="0" cap="none" spc="0" normalizeH="0" baseline="0" noProof="0" dirty="0">
                <a:ln>
                  <a:noFill/>
                </a:ln>
                <a:solidFill>
                  <a:srgbClr val="99CC00"/>
                </a:solidFill>
                <a:effectLst/>
                <a:uLnTx/>
                <a:uFillTx/>
                <a:latin typeface="Arial"/>
                <a:ea typeface="ＭＳ Ｐゴシック" panose="020B0600070205080204" pitchFamily="34" charset="-128"/>
              </a:rPr>
            </a:br>
            <a:r>
              <a:rPr kumimoji="0" lang="en-GB" altLang="en-US" sz="1800" b="1" i="0" u="sng" strike="noStrike" kern="0" cap="none" spc="0" normalizeH="0" baseline="0" noProof="0" dirty="0">
                <a:ln>
                  <a:noFill/>
                </a:ln>
                <a:solidFill>
                  <a:srgbClr val="99CC00"/>
                </a:solidFill>
                <a:effectLst/>
                <a:uLnTx/>
                <a:uFillTx/>
                <a:latin typeface="Arial"/>
                <a:ea typeface="ＭＳ Ｐゴシック" panose="020B0600070205080204" pitchFamily="34" charset="-128"/>
              </a:rPr>
              <a:t>hand rubbing: </a:t>
            </a:r>
            <a:r>
              <a:rPr kumimoji="0" lang="en-GB" altLang="en-US" sz="1800" b="1" i="0" u="none" strike="noStrike" kern="0" cap="none" spc="0" normalizeH="0" baseline="0" noProof="0" dirty="0">
                <a:ln>
                  <a:noFill/>
                </a:ln>
                <a:solidFill>
                  <a:srgbClr val="99CC00"/>
                </a:solidFill>
                <a:effectLst/>
                <a:uLnTx/>
                <a:uFillTx/>
                <a:latin typeface="Arial"/>
                <a:ea typeface="ＭＳ Ｐゴシック" panose="020B0600070205080204" pitchFamily="34" charset="-128"/>
              </a:rPr>
              <a:t>	20–30 seconds</a:t>
            </a:r>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167814215"/>
      </p:ext>
    </p:extLst>
  </p:cSld>
  <p:clrMapOvr>
    <a:masterClrMapping/>
  </p:clrMapOvr>
  <mc:AlternateContent xmlns:mc="http://schemas.openxmlformats.org/markup-compatibility/2006" xmlns:p14="http://schemas.microsoft.com/office/powerpoint/2010/main">
    <mc:Choice Requires="p14">
      <p:transition spd="slow" p14:dur="2000" advTm="79190"/>
    </mc:Choice>
    <mc:Fallback xmlns="">
      <p:transition spd="slow" advTm="79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 Moments  of Hand hygiene</a:t>
            </a:r>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4"/>
          <a:stretch>
            <a:fillRect/>
          </a:stretch>
        </p:blipFill>
        <p:spPr>
          <a:xfrm>
            <a:off x="1735514" y="1558925"/>
            <a:ext cx="8193922" cy="4351338"/>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03997498"/>
      </p:ext>
    </p:extLst>
  </p:cSld>
  <p:clrMapOvr>
    <a:masterClrMapping/>
  </p:clrMapOvr>
  <mc:AlternateContent xmlns:mc="http://schemas.openxmlformats.org/markup-compatibility/2006" xmlns:p14="http://schemas.microsoft.com/office/powerpoint/2010/main">
    <mc:Choice Requires="p14">
      <p:transition spd="slow" p14:dur="2000" advTm="102393"/>
    </mc:Choice>
    <mc:Fallback xmlns="">
      <p:transition spd="slow" advTm="10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EFA85-33CD-4654-B5C2-321B65A98464}"/>
              </a:ext>
            </a:extLst>
          </p:cNvPr>
          <p:cNvSpPr>
            <a:spLocks noGrp="1"/>
          </p:cNvSpPr>
          <p:nvPr>
            <p:ph type="title"/>
          </p:nvPr>
        </p:nvSpPr>
        <p:spPr/>
        <p:txBody>
          <a:bodyPr/>
          <a:lstStyle/>
          <a:p>
            <a:r>
              <a:rPr lang="en-US" dirty="0"/>
              <a:t>The moments apply to any setting where health care involving direct contact with patients takes place</a:t>
            </a:r>
          </a:p>
        </p:txBody>
      </p:sp>
      <p:pic>
        <p:nvPicPr>
          <p:cNvPr id="6" name="Content Placeholder 5">
            <a:extLst>
              <a:ext uri="{FF2B5EF4-FFF2-40B4-BE49-F238E27FC236}">
                <a16:creationId xmlns:a16="http://schemas.microsoft.com/office/drawing/2014/main" id="{94570361-30E1-4FA9-8746-20E12EF8484F}"/>
              </a:ext>
            </a:extLst>
          </p:cNvPr>
          <p:cNvPicPr>
            <a:picLocks noGrp="1" noChangeAspect="1"/>
          </p:cNvPicPr>
          <p:nvPr>
            <p:ph sz="half" idx="1"/>
          </p:nvPr>
        </p:nvPicPr>
        <p:blipFill>
          <a:blip r:embed="rId4"/>
          <a:stretch>
            <a:fillRect/>
          </a:stretch>
        </p:blipFill>
        <p:spPr>
          <a:xfrm>
            <a:off x="574675" y="1760195"/>
            <a:ext cx="5181600" cy="3945622"/>
          </a:xfrm>
          <a:prstGeom prst="rect">
            <a:avLst/>
          </a:prstGeom>
        </p:spPr>
      </p:pic>
      <p:pic>
        <p:nvPicPr>
          <p:cNvPr id="5" name="Content Placeholder 4">
            <a:extLst>
              <a:ext uri="{FF2B5EF4-FFF2-40B4-BE49-F238E27FC236}">
                <a16:creationId xmlns:a16="http://schemas.microsoft.com/office/drawing/2014/main" id="{89717E8A-A09A-4378-A96E-3208BA0641F7}"/>
              </a:ext>
            </a:extLst>
          </p:cNvPr>
          <p:cNvPicPr>
            <a:picLocks noGrp="1" noChangeAspect="1"/>
          </p:cNvPicPr>
          <p:nvPr>
            <p:ph sz="half" idx="2"/>
          </p:nvPr>
        </p:nvPicPr>
        <p:blipFill>
          <a:blip r:embed="rId5"/>
          <a:stretch>
            <a:fillRect/>
          </a:stretch>
        </p:blipFill>
        <p:spPr>
          <a:xfrm>
            <a:off x="5780088" y="1770744"/>
            <a:ext cx="5181600" cy="4005942"/>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56415334"/>
      </p:ext>
    </p:extLst>
  </p:cSld>
  <p:clrMapOvr>
    <a:masterClrMapping/>
  </p:clrMapOvr>
  <mc:AlternateContent xmlns:mc="http://schemas.openxmlformats.org/markup-compatibility/2006" xmlns:p14="http://schemas.microsoft.com/office/powerpoint/2010/main">
    <mc:Choice Requires="p14">
      <p:transition spd="slow" p14:dur="2000" advTm="15695"/>
    </mc:Choice>
    <mc:Fallback xmlns="">
      <p:transition spd="slow" advTm="15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729" y="203900"/>
            <a:ext cx="10515600" cy="1093678"/>
          </a:xfrm>
        </p:spPr>
        <p:txBody>
          <a:bodyPr>
            <a:normAutofit fontScale="90000"/>
          </a:bodyPr>
          <a:lstStyle/>
          <a:p>
            <a:r>
              <a:rPr lang="en-GB" altLang="en-US" dirty="0">
                <a:solidFill>
                  <a:srgbClr val="002060"/>
                </a:solidFill>
              </a:rPr>
              <a:t>The use of gloves </a:t>
            </a:r>
            <a:r>
              <a:rPr lang="en-GB" altLang="en-US" u="sng" dirty="0">
                <a:solidFill>
                  <a:srgbClr val="002060"/>
                </a:solidFill>
              </a:rPr>
              <a:t>does not </a:t>
            </a:r>
            <a:r>
              <a:rPr lang="en-GB" altLang="en-US" dirty="0">
                <a:solidFill>
                  <a:srgbClr val="002060"/>
                </a:solidFill>
              </a:rPr>
              <a:t>replace the need for cleaning your hands! </a:t>
            </a:r>
            <a:br>
              <a:rPr lang="en-GB" altLang="en-US" dirty="0">
                <a:solidFill>
                  <a:srgbClr val="002060"/>
                </a:solidFill>
              </a:rPr>
            </a:br>
            <a:endParaRPr lang="en-US" dirty="0">
              <a:solidFill>
                <a:srgbClr val="002060"/>
              </a:solidFill>
            </a:endParaRPr>
          </a:p>
        </p:txBody>
      </p:sp>
      <p:pic>
        <p:nvPicPr>
          <p:cNvPr id="4" name="Content Placeholder 3"/>
          <p:cNvPicPr>
            <a:picLocks noGrp="1" noChangeAspect="1"/>
          </p:cNvPicPr>
          <p:nvPr>
            <p:ph idx="1"/>
          </p:nvPr>
        </p:nvPicPr>
        <p:blipFill>
          <a:blip r:embed="rId4"/>
          <a:stretch>
            <a:fillRect/>
          </a:stretch>
        </p:blipFill>
        <p:spPr>
          <a:xfrm>
            <a:off x="3287640" y="1132114"/>
            <a:ext cx="4183978" cy="5056823"/>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3590429"/>
      </p:ext>
    </p:extLst>
  </p:cSld>
  <p:clrMapOvr>
    <a:masterClrMapping/>
  </p:clrMapOvr>
  <mc:AlternateContent xmlns:mc="http://schemas.openxmlformats.org/markup-compatibility/2006" xmlns:p14="http://schemas.microsoft.com/office/powerpoint/2010/main">
    <mc:Choice Requires="p14">
      <p:transition spd="slow" p14:dur="2000" advTm="36913"/>
    </mc:Choice>
    <mc:Fallback xmlns="">
      <p:transition spd="slow" advTm="36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212895"/>
            <a:ext cx="2438400" cy="208756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370263"/>
            <a:ext cx="2438400" cy="22510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0975" y="1230313"/>
            <a:ext cx="2344738" cy="21732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0975" y="3457575"/>
            <a:ext cx="2344738" cy="21653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28100" y="1230313"/>
            <a:ext cx="2295525" cy="20986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28100" y="3382963"/>
            <a:ext cx="2295525" cy="22383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640080" y="1691184"/>
            <a:ext cx="2752354" cy="2087564"/>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fontScale="90000"/>
          </a:bodyPr>
          <a:lstStyle/>
          <a:p>
            <a:pPr algn="ctr"/>
            <a:r>
              <a:rPr lang="en-US" sz="2600" kern="1200" dirty="0">
                <a:solidFill>
                  <a:schemeClr val="bg1"/>
                </a:solidFill>
                <a:latin typeface="+mj-lt"/>
                <a:ea typeface="+mj-ea"/>
                <a:cs typeface="+mj-cs"/>
              </a:rPr>
              <a:t>How do I perform Hand Hygiene?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93862277"/>
      </p:ext>
    </p:extLst>
  </p:cSld>
  <p:clrMapOvr>
    <a:masterClrMapping/>
  </p:clrMapOvr>
  <mc:AlternateContent xmlns:mc="http://schemas.openxmlformats.org/markup-compatibility/2006" xmlns:p14="http://schemas.microsoft.com/office/powerpoint/2010/main">
    <mc:Choice Requires="p14">
      <p:transition spd="slow" p14:dur="2000" advTm="43063"/>
    </mc:Choice>
    <mc:Fallback xmlns="">
      <p:transition spd="slow" advTm="43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4A346-2B7A-4180-AD92-F0019C3744DE}"/>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dirty="0">
                <a:solidFill>
                  <a:schemeClr val="bg1"/>
                </a:solidFill>
                <a:latin typeface="+mj-lt"/>
                <a:ea typeface="+mj-ea"/>
                <a:cs typeface="+mj-cs"/>
              </a:rPr>
              <a:t>Areas most frequently missed</a:t>
            </a:r>
          </a:p>
        </p:txBody>
      </p:sp>
      <p:pic>
        <p:nvPicPr>
          <p:cNvPr id="4" name="Content Placeholder 3">
            <a:extLst>
              <a:ext uri="{FF2B5EF4-FFF2-40B4-BE49-F238E27FC236}">
                <a16:creationId xmlns:a16="http://schemas.microsoft.com/office/drawing/2014/main" id="{5FEB2413-00FD-4A90-9A94-FD299D535436}"/>
              </a:ext>
            </a:extLst>
          </p:cNvPr>
          <p:cNvPicPr>
            <a:picLocks noGrp="1" noChangeAspect="1"/>
          </p:cNvPicPr>
          <p:nvPr>
            <p:ph idx="1"/>
          </p:nvPr>
        </p:nvPicPr>
        <p:blipFill>
          <a:blip r:embed="rId5"/>
          <a:stretch>
            <a:fillRect/>
          </a:stretch>
        </p:blipFill>
        <p:spPr>
          <a:xfrm>
            <a:off x="4203384" y="961812"/>
            <a:ext cx="6144529" cy="4930987"/>
          </a:xfrm>
          <a:prstGeom prst="rect">
            <a:avLst/>
          </a:prstGeom>
          <a:noFill/>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713633641"/>
      </p:ext>
    </p:extLst>
  </p:cSld>
  <p:clrMapOvr>
    <a:masterClrMapping/>
  </p:clrMapOvr>
  <mc:AlternateContent xmlns:mc="http://schemas.openxmlformats.org/markup-compatibility/2006" xmlns:p14="http://schemas.microsoft.com/office/powerpoint/2010/main">
    <mc:Choice Requires="p14">
      <p:transition spd="slow" p14:dur="2000" advTm="20600"/>
    </mc:Choice>
    <mc:Fallback xmlns="">
      <p:transition spd="slow" advTm="20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Natural fingernails</a:t>
            </a:r>
          </a:p>
          <a:p>
            <a:pPr marL="514350" lvl="1" indent="-285750"/>
            <a:r>
              <a:rPr lang="en-US" dirty="0"/>
              <a:t>Tips no longer than ¼ inches</a:t>
            </a:r>
          </a:p>
          <a:p>
            <a:pPr marL="514350" lvl="1" indent="-285750"/>
            <a:r>
              <a:rPr lang="en-US" dirty="0"/>
              <a:t>Smooth without rough edges</a:t>
            </a:r>
          </a:p>
          <a:p>
            <a:pPr marL="514350" lvl="1" indent="-285750"/>
            <a:endParaRPr lang="en-US" dirty="0"/>
          </a:p>
          <a:p>
            <a:r>
              <a:rPr lang="en-US" b="1" dirty="0"/>
              <a:t>Nail polish</a:t>
            </a:r>
          </a:p>
          <a:p>
            <a:pPr marL="514350" lvl="1" indent="-285750"/>
            <a:r>
              <a:rPr lang="en-US" dirty="0"/>
              <a:t>Cannot be chipped or peeling, must be in good repair</a:t>
            </a:r>
          </a:p>
          <a:p>
            <a:pPr marL="514350" lvl="1" indent="-285750"/>
            <a:endParaRPr lang="en-US" dirty="0"/>
          </a:p>
          <a:p>
            <a:r>
              <a:rPr lang="en-US" b="1" dirty="0"/>
              <a:t>Artificial fingernails</a:t>
            </a:r>
          </a:p>
          <a:p>
            <a:pPr marL="514350" lvl="1" indent="-285750"/>
            <a:r>
              <a:rPr lang="en-US" dirty="0"/>
              <a:t>No artificial nails or decorations such as tips, nail gel, acrylic nails, nail jewelry </a:t>
            </a:r>
            <a:r>
              <a:rPr lang="en-US"/>
              <a:t>are permitted. </a:t>
            </a:r>
            <a:endParaRPr lang="en-US" dirty="0"/>
          </a:p>
        </p:txBody>
      </p:sp>
      <p:sp>
        <p:nvSpPr>
          <p:cNvPr id="3" name="Title 2"/>
          <p:cNvSpPr>
            <a:spLocks noGrp="1"/>
          </p:cNvSpPr>
          <p:nvPr>
            <p:ph type="title"/>
          </p:nvPr>
        </p:nvSpPr>
        <p:spPr/>
        <p:txBody>
          <a:bodyPr/>
          <a:lstStyle/>
          <a:p>
            <a:r>
              <a:rPr lang="en-US" dirty="0"/>
              <a:t>Fingernail Guidelines</a:t>
            </a:r>
          </a:p>
        </p:txBody>
      </p:sp>
      <p:pic>
        <p:nvPicPr>
          <p:cNvPr id="5"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33590"/>
          <a:stretch/>
        </p:blipFill>
        <p:spPr bwMode="auto">
          <a:xfrm>
            <a:off x="8503312" y="1879231"/>
            <a:ext cx="2276022" cy="2324100"/>
          </a:xfrm>
          <a:prstGeom prst="rect">
            <a:avLst/>
          </a:prstGeom>
          <a:noFill/>
          <a:ln>
            <a:noFill/>
          </a:ln>
          <a:extLst>
            <a:ext uri="{909E8E84-426E-40DD-AFC4-6F175D3DCCD1}">
              <a14:hiddenFill xmlns:a14="http://schemas.microsoft.com/office/drawing/2010/main">
                <a:solidFill>
                  <a:schemeClr val="accent1"/>
                </a:solidFill>
              </a14:hiddenFill>
            </a:ext>
          </a:ex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58106020"/>
      </p:ext>
    </p:extLst>
  </p:cSld>
  <p:clrMapOvr>
    <a:masterClrMapping/>
  </p:clrMapOvr>
  <mc:AlternateContent xmlns:mc="http://schemas.openxmlformats.org/markup-compatibility/2006" xmlns:p14="http://schemas.microsoft.com/office/powerpoint/2010/main">
    <mc:Choice Requires="p14">
      <p:transition spd="slow" p14:dur="2000" advTm="39708"/>
    </mc:Choice>
    <mc:Fallback xmlns="">
      <p:transition spd="slow" advTm="39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728" y="203899"/>
            <a:ext cx="10887169" cy="1008213"/>
          </a:xfrm>
        </p:spPr>
        <p:txBody>
          <a:bodyPr/>
          <a:lstStyle/>
          <a:p>
            <a:r>
              <a:rPr lang="en-US" dirty="0"/>
              <a:t>The use of Personal Protective equipment (PPE):</a:t>
            </a:r>
          </a:p>
        </p:txBody>
      </p:sp>
      <p:sp>
        <p:nvSpPr>
          <p:cNvPr id="3" name="Content Placeholder 2"/>
          <p:cNvSpPr>
            <a:spLocks noGrp="1"/>
          </p:cNvSpPr>
          <p:nvPr>
            <p:ph idx="1"/>
          </p:nvPr>
        </p:nvSpPr>
        <p:spPr>
          <a:xfrm>
            <a:off x="574729" y="1559411"/>
            <a:ext cx="8090806" cy="4432086"/>
          </a:xfrm>
          <a:ln>
            <a:noFill/>
          </a:ln>
        </p:spPr>
        <p:txBody>
          <a:bodyPr>
            <a:normAutofit lnSpcReduction="10000"/>
          </a:bodyPr>
          <a:lstStyle/>
          <a:p>
            <a:pPr marL="342900" indent="-342900">
              <a:buFont typeface="Arial" panose="020B0604020202020204" pitchFamily="34" charset="0"/>
              <a:buChar char="•"/>
            </a:pPr>
            <a:r>
              <a:rPr lang="en-US" dirty="0"/>
              <a:t>Gloves -  when there will be contact with blood, body fluids, mucus membranes, non-intact skin or other potentially infectious materials.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Gown: when there will be contact with blood, body fluids, or other potentially infectious substances to protect the skin and prevent soiling or contaminating your clothing.</a:t>
            </a:r>
          </a:p>
          <a:p>
            <a:pPr marL="0" indent="0"/>
            <a:endParaRPr lang="en-US" dirty="0"/>
          </a:p>
          <a:p>
            <a:pPr marL="342900" indent="-342900">
              <a:buFont typeface="Arial" panose="020B0604020202020204" pitchFamily="34" charset="0"/>
              <a:buChar char="•"/>
            </a:pPr>
            <a:r>
              <a:rPr lang="en-US" dirty="0"/>
              <a:t>Mouth, nose and Eye protection:  when there will be splashes or sprays of blood, body fluid, secretions or excretions.</a:t>
            </a:r>
          </a:p>
        </p:txBody>
      </p:sp>
      <p:pic>
        <p:nvPicPr>
          <p:cNvPr id="6" name="Picture 5"/>
          <p:cNvPicPr>
            <a:picLocks noChangeAspect="1"/>
          </p:cNvPicPr>
          <p:nvPr/>
        </p:nvPicPr>
        <p:blipFill>
          <a:blip r:embed="rId4"/>
          <a:stretch>
            <a:fillRect/>
          </a:stretch>
        </p:blipFill>
        <p:spPr>
          <a:xfrm>
            <a:off x="8274376" y="1996554"/>
            <a:ext cx="3187521" cy="1900136"/>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34092682"/>
      </p:ext>
    </p:extLst>
  </p:cSld>
  <p:clrMapOvr>
    <a:masterClrMapping/>
  </p:clrMapOvr>
  <mc:AlternateContent xmlns:mc="http://schemas.openxmlformats.org/markup-compatibility/2006" xmlns:p14="http://schemas.microsoft.com/office/powerpoint/2010/main">
    <mc:Choice Requires="p14">
      <p:transition spd="slow" p14:dur="2000" advTm="51609"/>
    </mc:Choice>
    <mc:Fallback xmlns="">
      <p:transition spd="slow" advTm="51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5B46-EE4B-4E3F-A4E5-B84B8AC3290F}"/>
              </a:ext>
            </a:extLst>
          </p:cNvPr>
          <p:cNvSpPr>
            <a:spLocks noGrp="1"/>
          </p:cNvSpPr>
          <p:nvPr>
            <p:ph type="title"/>
          </p:nvPr>
        </p:nvSpPr>
        <p:spPr>
          <a:xfrm>
            <a:off x="574729" y="223962"/>
            <a:ext cx="10515600" cy="707792"/>
          </a:xfrm>
        </p:spPr>
        <p:txBody>
          <a:bodyPr/>
          <a:lstStyle/>
          <a:p>
            <a:r>
              <a:rPr lang="en-GB" altLang="en-US" kern="0" dirty="0">
                <a:ea typeface="ヒラギノ角ゴ Pro W3" pitchFamily="2" charset="-128"/>
                <a:cs typeface="Geneva" pitchFamily="2" charset="0"/>
              </a:rPr>
              <a:t>Personal Protective Equipment (PPE)</a:t>
            </a:r>
            <a:endParaRPr lang="en-US" dirty="0"/>
          </a:p>
        </p:txBody>
      </p:sp>
      <p:sp>
        <p:nvSpPr>
          <p:cNvPr id="3" name="Content Placeholder 2">
            <a:extLst>
              <a:ext uri="{FF2B5EF4-FFF2-40B4-BE49-F238E27FC236}">
                <a16:creationId xmlns:a16="http://schemas.microsoft.com/office/drawing/2014/main" id="{AA181463-AE87-4A4B-8574-B216DEA159C0}"/>
              </a:ext>
            </a:extLst>
          </p:cNvPr>
          <p:cNvSpPr>
            <a:spLocks noGrp="1"/>
          </p:cNvSpPr>
          <p:nvPr>
            <p:ph idx="1"/>
          </p:nvPr>
        </p:nvSpPr>
        <p:spPr>
          <a:xfrm>
            <a:off x="370809" y="1925549"/>
            <a:ext cx="7859970" cy="2885733"/>
          </a:xfrm>
        </p:spPr>
        <p:txBody>
          <a:bodyPr>
            <a:normAutofit fontScale="92500" lnSpcReduction="10000"/>
          </a:bodyPr>
          <a:lstStyle/>
          <a:p>
            <a:r>
              <a:rPr lang="en-US" dirty="0"/>
              <a:t>Use PPE carefully – DON’T cross contaminate!</a:t>
            </a:r>
          </a:p>
          <a:p>
            <a:r>
              <a:rPr lang="en-US" dirty="0"/>
              <a:t>Do not wear PPE outside treatment area or in hallways</a:t>
            </a:r>
          </a:p>
          <a:p>
            <a:r>
              <a:rPr lang="en-US" dirty="0"/>
              <a:t>Don before contact with patient</a:t>
            </a:r>
          </a:p>
          <a:p>
            <a:r>
              <a:rPr lang="en-US" dirty="0"/>
              <a:t>Remove and discard carefully  prior to leaving patient care area or  treatment area.</a:t>
            </a:r>
          </a:p>
          <a:p>
            <a:r>
              <a:rPr lang="en-US" dirty="0"/>
              <a:t>Remove respirator outside room.</a:t>
            </a:r>
          </a:p>
          <a:p>
            <a:r>
              <a:rPr lang="en-US" dirty="0"/>
              <a:t>Perform hand hygiene </a:t>
            </a:r>
            <a:r>
              <a:rPr lang="en-US" dirty="0">
                <a:solidFill>
                  <a:srgbClr val="FF0000"/>
                </a:solidFill>
              </a:rPr>
              <a:t>before</a:t>
            </a:r>
            <a:r>
              <a:rPr lang="en-US" dirty="0"/>
              <a:t> donning and </a:t>
            </a:r>
            <a:r>
              <a:rPr lang="en-US" dirty="0">
                <a:solidFill>
                  <a:srgbClr val="FF0000"/>
                </a:solidFill>
              </a:rPr>
              <a:t>after</a:t>
            </a:r>
            <a:r>
              <a:rPr lang="en-US" dirty="0"/>
              <a:t> doffing of PPE.</a:t>
            </a:r>
          </a:p>
        </p:txBody>
      </p:sp>
      <p:pic>
        <p:nvPicPr>
          <p:cNvPr id="4" name="Picture 2">
            <a:extLst>
              <a:ext uri="{FF2B5EF4-FFF2-40B4-BE49-F238E27FC236}">
                <a16:creationId xmlns:a16="http://schemas.microsoft.com/office/drawing/2014/main" id="{9A1816F6-9114-490E-9AC5-688BEF6389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0526" y="1831330"/>
            <a:ext cx="3402618" cy="3195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51501818"/>
      </p:ext>
    </p:extLst>
  </p:cSld>
  <p:clrMapOvr>
    <a:masterClrMapping/>
  </p:clrMapOvr>
  <mc:AlternateContent xmlns:mc="http://schemas.openxmlformats.org/markup-compatibility/2006" xmlns:p14="http://schemas.microsoft.com/office/powerpoint/2010/main">
    <mc:Choice Requires="p14">
      <p:transition spd="slow" p14:dur="2000" advTm="51244"/>
    </mc:Choice>
    <mc:Fallback xmlns="">
      <p:transition spd="slow" advTm="51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7804FC-1FA4-41A2-A1D8-8B7EEC10B380}"/>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000">
                <a:solidFill>
                  <a:srgbClr val="FFFFFF"/>
                </a:solidFill>
                <a:latin typeface="+mj-lt"/>
                <a:cs typeface="+mj-cs"/>
              </a:rPr>
              <a:t>Sequence of Donning and Doffing of PPE:</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3">
            <a:extLst>
              <a:ext uri="{FF2B5EF4-FFF2-40B4-BE49-F238E27FC236}">
                <a16:creationId xmlns:a16="http://schemas.microsoft.com/office/drawing/2014/main" id="{2D6F0BE2-0249-4B49-8D6F-FA4257CEA7CF}"/>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tretch>
            <a:fillRect/>
          </a:stretch>
        </p:blipFill>
        <p:spPr bwMode="auto">
          <a:xfrm>
            <a:off x="1240353" y="2201526"/>
            <a:ext cx="3957658" cy="38444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4" name="Content Placeholder 13"/>
          <p:cNvPicPr>
            <a:picLocks noGrp="1" noChangeAspect="1"/>
          </p:cNvPicPr>
          <p:nvPr>
            <p:ph sz="half" idx="2"/>
          </p:nvPr>
        </p:nvPicPr>
        <p:blipFill>
          <a:blip r:embed="rId5"/>
          <a:stretch>
            <a:fillRect/>
          </a:stretch>
        </p:blipFill>
        <p:spPr>
          <a:xfrm>
            <a:off x="6574971" y="2201526"/>
            <a:ext cx="3866605" cy="4052910"/>
          </a:xfrm>
          <a:prstGeom prst="rect">
            <a:avLst/>
          </a:prstGeom>
        </p:spPr>
      </p:pic>
      <p:pic>
        <p:nvPicPr>
          <p:cNvPr id="30" name="Audio 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91412961"/>
      </p:ext>
    </p:extLst>
  </p:cSld>
  <p:clrMapOvr>
    <a:masterClrMapping/>
  </p:clrMapOvr>
  <mc:AlternateContent xmlns:mc="http://schemas.openxmlformats.org/markup-compatibility/2006" xmlns:p14="http://schemas.microsoft.com/office/powerpoint/2010/main">
    <mc:Choice Requires="p14">
      <p:transition spd="slow" p14:dur="2000" advTm="192918"/>
    </mc:Choice>
    <mc:Fallback xmlns="">
      <p:transition spd="slow" advTm="192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F4DDF-1697-4224-9A26-CFFB793803CA}"/>
              </a:ext>
            </a:extLst>
          </p:cNvPr>
          <p:cNvSpPr>
            <a:spLocks noGrp="1"/>
          </p:cNvSpPr>
          <p:nvPr>
            <p:ph type="title"/>
          </p:nvPr>
        </p:nvSpPr>
        <p:spPr/>
        <p:txBody>
          <a:bodyPr/>
          <a:lstStyle/>
          <a:p>
            <a:r>
              <a:rPr lang="en-US" dirty="0"/>
              <a:t>Infection Prevention and Control Team</a:t>
            </a:r>
          </a:p>
        </p:txBody>
      </p:sp>
      <p:sp>
        <p:nvSpPr>
          <p:cNvPr id="3" name="Content Placeholder 2">
            <a:extLst>
              <a:ext uri="{FF2B5EF4-FFF2-40B4-BE49-F238E27FC236}">
                <a16:creationId xmlns:a16="http://schemas.microsoft.com/office/drawing/2014/main" id="{B42F9767-4CE1-4608-80F5-8541FD920286}"/>
              </a:ext>
            </a:extLst>
          </p:cNvPr>
          <p:cNvSpPr>
            <a:spLocks noGrp="1"/>
          </p:cNvSpPr>
          <p:nvPr>
            <p:ph idx="1"/>
          </p:nvPr>
        </p:nvSpPr>
        <p:spPr/>
        <p:txBody>
          <a:bodyPr>
            <a:normAutofit fontScale="92500" lnSpcReduction="10000"/>
          </a:bodyPr>
          <a:lstStyle/>
          <a:p>
            <a:r>
              <a:rPr lang="en-US" dirty="0"/>
              <a:t>Dr. Debra Chew, MD – Medical Director of Infection Prevention and Antimicrobial Stewardship</a:t>
            </a:r>
          </a:p>
          <a:p>
            <a:r>
              <a:rPr lang="en-US" dirty="0"/>
              <a:t>Wina Padilla BSN, RN, CIC –Director of Infection Prevention</a:t>
            </a:r>
          </a:p>
          <a:p>
            <a:r>
              <a:rPr lang="en-US" dirty="0"/>
              <a:t>Nimfa Dagunton BSN, RN, CIC –Supervising Infection Preventionist</a:t>
            </a:r>
          </a:p>
          <a:p>
            <a:r>
              <a:rPr lang="en-US" dirty="0"/>
              <a:t>Monica Carter MS, RN, CIC – Infection Preventionist</a:t>
            </a:r>
          </a:p>
          <a:p>
            <a:r>
              <a:rPr lang="en-US" dirty="0"/>
              <a:t>Avalon Brown BSN, RN – Infection Preventionist</a:t>
            </a:r>
          </a:p>
          <a:p>
            <a:r>
              <a:rPr lang="en-US" dirty="0"/>
              <a:t>Derrick Sieck MPH – Infection Preventionist</a:t>
            </a:r>
          </a:p>
          <a:p>
            <a:r>
              <a:rPr lang="en-US" dirty="0"/>
              <a:t>Deborah Hughey – Infection Prevention Technician</a:t>
            </a:r>
          </a:p>
          <a:p>
            <a:endParaRPr lang="en-US" dirty="0"/>
          </a:p>
          <a:p>
            <a:r>
              <a:rPr lang="en-US" dirty="0"/>
              <a:t>Contact number for Infection Prevention and Control Department</a:t>
            </a:r>
          </a:p>
          <a:p>
            <a:r>
              <a:rPr lang="en-US" dirty="0"/>
              <a:t>Office: 973-972-5790 or 973-972-7081</a:t>
            </a:r>
          </a:p>
          <a:p>
            <a:endParaRPr lang="en-US" dirty="0"/>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38554063"/>
      </p:ext>
    </p:extLst>
  </p:cSld>
  <p:clrMapOvr>
    <a:masterClrMapping/>
  </p:clrMapOvr>
  <mc:AlternateContent xmlns:mc="http://schemas.openxmlformats.org/markup-compatibility/2006" xmlns:p14="http://schemas.microsoft.com/office/powerpoint/2010/main">
    <mc:Choice Requires="p14">
      <p:transition spd="slow" p14:dur="2000" advTm="43453"/>
    </mc:Choice>
    <mc:Fallback xmlns="">
      <p:transition spd="slow" advTm="43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D5F0C-44B9-4775-B4B5-429D8F42A35F}"/>
              </a:ext>
            </a:extLst>
          </p:cNvPr>
          <p:cNvSpPr>
            <a:spLocks noGrp="1"/>
          </p:cNvSpPr>
          <p:nvPr>
            <p:ph type="title"/>
          </p:nvPr>
        </p:nvSpPr>
        <p:spPr/>
        <p:txBody>
          <a:bodyPr/>
          <a:lstStyle/>
          <a:p>
            <a:r>
              <a:rPr lang="en-US" dirty="0"/>
              <a:t>BBP – Bloodborne Pathogens</a:t>
            </a:r>
          </a:p>
        </p:txBody>
      </p:sp>
      <p:sp>
        <p:nvSpPr>
          <p:cNvPr id="4" name="Content Placeholder 2">
            <a:extLst>
              <a:ext uri="{FF2B5EF4-FFF2-40B4-BE49-F238E27FC236}">
                <a16:creationId xmlns:a16="http://schemas.microsoft.com/office/drawing/2014/main" id="{28BC2197-535B-480B-BE57-7AAE408CFF77}"/>
              </a:ext>
            </a:extLst>
          </p:cNvPr>
          <p:cNvSpPr>
            <a:spLocks noGrp="1"/>
          </p:cNvSpPr>
          <p:nvPr>
            <p:ph idx="1"/>
          </p:nvPr>
        </p:nvSpPr>
        <p:spPr>
          <a:xfrm>
            <a:off x="574675" y="1549524"/>
            <a:ext cx="6197914" cy="3826033"/>
          </a:xfrm>
        </p:spPr>
        <p:txBody>
          <a:bodyPr>
            <a:normAutofit lnSpcReduction="10000"/>
          </a:bodyPr>
          <a:lstStyle/>
          <a:p>
            <a:pPr marL="0" indent="0">
              <a:buFont typeface="Wingdings" pitchFamily="2" charset="2"/>
              <a:buNone/>
            </a:pPr>
            <a:r>
              <a:rPr lang="en-US" dirty="0"/>
              <a:t>BBP such as HIV, HBV, HCV  are spread by contact  with blood &amp; body fluids.</a:t>
            </a:r>
          </a:p>
          <a:p>
            <a:pPr marL="0" indent="0">
              <a:buFont typeface="Wingdings" pitchFamily="2" charset="2"/>
              <a:buNone/>
            </a:pPr>
            <a:r>
              <a:rPr lang="en-US" dirty="0"/>
              <a:t>Healthcare workers can be exposed….</a:t>
            </a:r>
          </a:p>
          <a:p>
            <a:pPr lvl="1">
              <a:buFont typeface="Wingdings" pitchFamily="2" charset="2"/>
              <a:buChar char="§"/>
            </a:pPr>
            <a:r>
              <a:rPr lang="en-US" b="1" dirty="0">
                <a:solidFill>
                  <a:srgbClr val="9933FF"/>
                </a:solidFill>
              </a:rPr>
              <a:t>Percutaneously</a:t>
            </a:r>
            <a:r>
              <a:rPr lang="en-US" dirty="0"/>
              <a:t> by</a:t>
            </a:r>
          </a:p>
          <a:p>
            <a:pPr marL="457200" lvl="1" indent="0">
              <a:buNone/>
            </a:pPr>
            <a:r>
              <a:rPr lang="en-US" dirty="0"/>
              <a:t> accidental sharps injury with</a:t>
            </a:r>
          </a:p>
          <a:p>
            <a:pPr marL="457200" lvl="1" indent="0">
              <a:buNone/>
            </a:pPr>
            <a:r>
              <a:rPr lang="en-US" dirty="0"/>
              <a:t> needles, scalpels etc.</a:t>
            </a:r>
          </a:p>
          <a:p>
            <a:pPr lvl="1">
              <a:buFont typeface="Wingdings" pitchFamily="2" charset="2"/>
              <a:buChar char="§"/>
            </a:pPr>
            <a:r>
              <a:rPr lang="en-US" dirty="0"/>
              <a:t>By </a:t>
            </a:r>
            <a:r>
              <a:rPr lang="en-US" b="1" dirty="0">
                <a:solidFill>
                  <a:srgbClr val="9933FF"/>
                </a:solidFill>
              </a:rPr>
              <a:t>mucous membranes</a:t>
            </a:r>
            <a:r>
              <a:rPr lang="en-US" dirty="0"/>
              <a:t> by</a:t>
            </a:r>
          </a:p>
          <a:p>
            <a:pPr marL="457200" lvl="1" indent="0">
              <a:buNone/>
            </a:pPr>
            <a:r>
              <a:rPr lang="en-US" dirty="0"/>
              <a:t> splashes to the eyes, nose and mouth</a:t>
            </a:r>
          </a:p>
          <a:p>
            <a:pPr lvl="1">
              <a:buFont typeface="Wingdings" pitchFamily="2" charset="2"/>
              <a:buChar char="§"/>
            </a:pPr>
            <a:r>
              <a:rPr lang="en-US" dirty="0"/>
              <a:t>Via </a:t>
            </a:r>
            <a:r>
              <a:rPr lang="en-US" b="1" dirty="0">
                <a:solidFill>
                  <a:srgbClr val="9933FF"/>
                </a:solidFill>
              </a:rPr>
              <a:t>non-intact skin</a:t>
            </a:r>
            <a:r>
              <a:rPr lang="en-US" dirty="0"/>
              <a:t> such as</a:t>
            </a:r>
          </a:p>
          <a:p>
            <a:pPr marL="457200" lvl="1" indent="0">
              <a:buNone/>
            </a:pPr>
            <a:r>
              <a:rPr lang="en-US" dirty="0"/>
              <a:t> chapped hands, lesions , psoriasis etc.</a:t>
            </a:r>
          </a:p>
          <a:p>
            <a:endParaRPr lang="en-US" dirty="0"/>
          </a:p>
          <a:p>
            <a:pPr marL="0" indent="0">
              <a:buNone/>
            </a:pPr>
            <a:endParaRPr lang="en-US" dirty="0"/>
          </a:p>
        </p:txBody>
      </p:sp>
      <p:pic>
        <p:nvPicPr>
          <p:cNvPr id="5" name="Picture 8" descr="j0289292">
            <a:extLst>
              <a:ext uri="{FF2B5EF4-FFF2-40B4-BE49-F238E27FC236}">
                <a16:creationId xmlns:a16="http://schemas.microsoft.com/office/drawing/2014/main" id="{003D91B3-551D-43E0-B134-6EC5C8FA7786}"/>
              </a:ext>
            </a:extLst>
          </p:cNvPr>
          <p:cNvPicPr>
            <a:picLocks noChangeAspect="1" noChangeArrowheads="1"/>
          </p:cNvPicPr>
          <p:nvPr/>
        </p:nvPicPr>
        <p:blipFill>
          <a:blip r:embed="rId4" cstate="print"/>
          <a:srcRect/>
          <a:stretch>
            <a:fillRect/>
          </a:stretch>
        </p:blipFill>
        <p:spPr>
          <a:xfrm>
            <a:off x="7575970" y="1978904"/>
            <a:ext cx="2432304" cy="2148204"/>
          </a:xfrm>
          <a:prstGeom prst="rect">
            <a:avLst/>
          </a:prstGeom>
        </p:spPr>
      </p:pic>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46389397"/>
      </p:ext>
    </p:extLst>
  </p:cSld>
  <p:clrMapOvr>
    <a:masterClrMapping/>
  </p:clrMapOvr>
  <mc:AlternateContent xmlns:mc="http://schemas.openxmlformats.org/markup-compatibility/2006" xmlns:p14="http://schemas.microsoft.com/office/powerpoint/2010/main">
    <mc:Choice Requires="p14">
      <p:transition spd="slow" p14:dur="2000" advTm="43845"/>
    </mc:Choice>
    <mc:Fallback xmlns="">
      <p:transition spd="slow" advTm="43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346B0-6472-46CD-9AF5-D2D14079BF4A}"/>
              </a:ext>
            </a:extLst>
          </p:cNvPr>
          <p:cNvSpPr>
            <a:spLocks noGrp="1"/>
          </p:cNvSpPr>
          <p:nvPr>
            <p:ph type="title"/>
          </p:nvPr>
        </p:nvSpPr>
        <p:spPr/>
        <p:txBody>
          <a:bodyPr/>
          <a:lstStyle/>
          <a:p>
            <a:r>
              <a:rPr lang="en-US" dirty="0"/>
              <a:t>Preventing a BBP exposure</a:t>
            </a:r>
          </a:p>
        </p:txBody>
      </p:sp>
      <p:sp>
        <p:nvSpPr>
          <p:cNvPr id="3" name="Content Placeholder 2">
            <a:extLst>
              <a:ext uri="{FF2B5EF4-FFF2-40B4-BE49-F238E27FC236}">
                <a16:creationId xmlns:a16="http://schemas.microsoft.com/office/drawing/2014/main" id="{35E52FB9-16C5-4C35-AA09-10FE33732916}"/>
              </a:ext>
            </a:extLst>
          </p:cNvPr>
          <p:cNvSpPr>
            <a:spLocks noGrp="1"/>
          </p:cNvSpPr>
          <p:nvPr>
            <p:ph idx="1"/>
          </p:nvPr>
        </p:nvSpPr>
        <p:spPr/>
        <p:txBody>
          <a:bodyPr/>
          <a:lstStyle/>
          <a:p>
            <a:r>
              <a:rPr lang="en-US" dirty="0"/>
              <a:t>Know how to engage safety devices properly</a:t>
            </a:r>
          </a:p>
          <a:p>
            <a:r>
              <a:rPr lang="en-US" dirty="0"/>
              <a:t>Once you have used the  device, immediately  discard in sharps container</a:t>
            </a:r>
          </a:p>
          <a:p>
            <a:r>
              <a:rPr lang="en-US" dirty="0"/>
              <a:t>Call 1500 immediately if you notice sharps container is full</a:t>
            </a:r>
          </a:p>
          <a:p>
            <a:r>
              <a:rPr lang="en-US" dirty="0"/>
              <a:t>Preempt task you are performing and wear proper PPE, for example eye or face shield when splashes might occur</a:t>
            </a:r>
          </a:p>
          <a:p>
            <a:endParaRPr lang="en-US" dirty="0"/>
          </a:p>
        </p:txBody>
      </p:sp>
      <p:pic>
        <p:nvPicPr>
          <p:cNvPr id="4" name="Picture 10" descr="See the source image">
            <a:extLst>
              <a:ext uri="{FF2B5EF4-FFF2-40B4-BE49-F238E27FC236}">
                <a16:creationId xmlns:a16="http://schemas.microsoft.com/office/drawing/2014/main" id="{58C84465-5FFC-4BCD-9E8B-119269AAE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5426" y="344541"/>
            <a:ext cx="1556503" cy="14340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9182F98-5363-44A6-B172-50A566989BD0}"/>
              </a:ext>
            </a:extLst>
          </p:cNvPr>
          <p:cNvPicPr>
            <a:picLocks noChangeAspect="1"/>
          </p:cNvPicPr>
          <p:nvPr/>
        </p:nvPicPr>
        <p:blipFill>
          <a:blip r:embed="rId5"/>
          <a:stretch>
            <a:fillRect/>
          </a:stretch>
        </p:blipFill>
        <p:spPr>
          <a:xfrm>
            <a:off x="6986663" y="3887236"/>
            <a:ext cx="1618301" cy="1935615"/>
          </a:xfrm>
          <a:prstGeom prst="rect">
            <a:avLst/>
          </a:prstGeom>
        </p:spPr>
      </p:pic>
      <p:pic>
        <p:nvPicPr>
          <p:cNvPr id="6" name="Picture 8" descr="See the source image">
            <a:extLst>
              <a:ext uri="{FF2B5EF4-FFF2-40B4-BE49-F238E27FC236}">
                <a16:creationId xmlns:a16="http://schemas.microsoft.com/office/drawing/2014/main" id="{FAB0D25C-3E98-413F-8743-656AFDCDA1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8385" y="3970944"/>
            <a:ext cx="1942913" cy="1942913"/>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4943773"/>
      </p:ext>
    </p:extLst>
  </p:cSld>
  <p:clrMapOvr>
    <a:masterClrMapping/>
  </p:clrMapOvr>
  <mc:AlternateContent xmlns:mc="http://schemas.openxmlformats.org/markup-compatibility/2006" xmlns:p14="http://schemas.microsoft.com/office/powerpoint/2010/main">
    <mc:Choice Requires="p14">
      <p:transition spd="slow" p14:dur="2000" advTm="47765"/>
    </mc:Choice>
    <mc:Fallback xmlns="">
      <p:transition spd="slow" advTm="47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F7D7F-D7F0-45DD-B868-ACC1591B56B2}"/>
              </a:ext>
            </a:extLst>
          </p:cNvPr>
          <p:cNvSpPr>
            <a:spLocks noGrp="1"/>
          </p:cNvSpPr>
          <p:nvPr>
            <p:ph idx="1"/>
          </p:nvPr>
        </p:nvSpPr>
        <p:spPr/>
        <p:txBody>
          <a:bodyPr/>
          <a:lstStyle/>
          <a:p>
            <a:r>
              <a:rPr lang="en-US" b="1" dirty="0"/>
              <a:t>Wash </a:t>
            </a:r>
            <a:r>
              <a:rPr lang="en-US" dirty="0"/>
              <a:t>the area with soap and water immediately. </a:t>
            </a:r>
          </a:p>
          <a:p>
            <a:r>
              <a:rPr lang="en-US" dirty="0"/>
              <a:t>If a mucous membrane was exposed, flush with water.</a:t>
            </a:r>
          </a:p>
          <a:p>
            <a:r>
              <a:rPr lang="en-US" dirty="0"/>
              <a:t>For UH employees report to the Employee Health Office(G level) Ext.2-3066 Monday – Friday 7:30am – 3:30pm.  For Rutgers employees, report to Occupational Medicine at 65 Bergen Street (Stanley Bergen Building). Ext.2- 2900. If you are seen at the ED, make sure to complete Incident Report and bring to EH and/or Occupational Medicine during the  next business hours.  </a:t>
            </a:r>
          </a:p>
        </p:txBody>
      </p:sp>
      <p:sp>
        <p:nvSpPr>
          <p:cNvPr id="4" name="Title 1">
            <a:extLst>
              <a:ext uri="{FF2B5EF4-FFF2-40B4-BE49-F238E27FC236}">
                <a16:creationId xmlns:a16="http://schemas.microsoft.com/office/drawing/2014/main" id="{B83B8AEA-3445-413C-804B-ACB3811E8C0D}"/>
              </a:ext>
            </a:extLst>
          </p:cNvPr>
          <p:cNvSpPr>
            <a:spLocks noGrp="1"/>
          </p:cNvSpPr>
          <p:nvPr>
            <p:ph type="title"/>
          </p:nvPr>
        </p:nvSpPr>
        <p:spPr>
          <a:xfrm>
            <a:off x="574675" y="223838"/>
            <a:ext cx="10515600" cy="1325562"/>
          </a:xfrm>
        </p:spPr>
        <p:txBody>
          <a:bodyPr/>
          <a:lstStyle/>
          <a:p>
            <a:r>
              <a:rPr lang="en-US" dirty="0"/>
              <a:t>After a BBP Exposure</a:t>
            </a:r>
          </a:p>
        </p:txBody>
      </p:sp>
      <p:pic>
        <p:nvPicPr>
          <p:cNvPr id="5" name="Picture 4">
            <a:extLst>
              <a:ext uri="{FF2B5EF4-FFF2-40B4-BE49-F238E27FC236}">
                <a16:creationId xmlns:a16="http://schemas.microsoft.com/office/drawing/2014/main" id="{7877868C-812C-4051-9DAB-CC391D13585A}"/>
              </a:ext>
            </a:extLst>
          </p:cNvPr>
          <p:cNvPicPr>
            <a:picLocks noChangeAspect="1" noChangeArrowheads="1"/>
          </p:cNvPicPr>
          <p:nvPr/>
        </p:nvPicPr>
        <p:blipFill>
          <a:blip r:embed="rId4" cstate="print"/>
          <a:srcRect/>
          <a:stretch>
            <a:fillRect/>
          </a:stretch>
        </p:blipFill>
        <p:spPr bwMode="auto">
          <a:xfrm>
            <a:off x="2545129" y="4672542"/>
            <a:ext cx="1024334" cy="1536501"/>
          </a:xfrm>
          <a:prstGeom prst="rect">
            <a:avLst/>
          </a:prstGeom>
          <a:noFill/>
          <a:ln w="9525">
            <a:noFill/>
            <a:miter lim="800000"/>
            <a:headEnd/>
            <a:tailEnd/>
          </a:ln>
        </p:spPr>
      </p:pic>
      <p:pic>
        <p:nvPicPr>
          <p:cNvPr id="6" name="Picture 2" descr="See the source image">
            <a:extLst>
              <a:ext uri="{FF2B5EF4-FFF2-40B4-BE49-F238E27FC236}">
                <a16:creationId xmlns:a16="http://schemas.microsoft.com/office/drawing/2014/main" id="{4275695D-97B1-4A6C-8FE5-AD530F72F5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0716" y="4569323"/>
            <a:ext cx="1807488" cy="16079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B74B7E78-FC80-4C5C-8C0E-F677E1F60C51}"/>
              </a:ext>
            </a:extLst>
          </p:cNvPr>
          <p:cNvPicPr>
            <a:picLocks noChangeAspect="1" noChangeArrowheads="1"/>
          </p:cNvPicPr>
          <p:nvPr/>
        </p:nvPicPr>
        <p:blipFill>
          <a:blip r:embed="rId6" cstate="print"/>
          <a:srcRect/>
          <a:stretch>
            <a:fillRect/>
          </a:stretch>
        </p:blipFill>
        <p:spPr bwMode="auto">
          <a:xfrm>
            <a:off x="7636211" y="4873396"/>
            <a:ext cx="802037" cy="999831"/>
          </a:xfrm>
          <a:prstGeom prst="rect">
            <a:avLst/>
          </a:prstGeom>
          <a:noFill/>
          <a:ln w="9525">
            <a:noFill/>
            <a:miter lim="800000"/>
            <a:headEnd/>
            <a:tailEnd/>
          </a:ln>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18517239"/>
      </p:ext>
    </p:extLst>
  </p:cSld>
  <p:clrMapOvr>
    <a:masterClrMapping/>
  </p:clrMapOvr>
  <mc:AlternateContent xmlns:mc="http://schemas.openxmlformats.org/markup-compatibility/2006" xmlns:p14="http://schemas.microsoft.com/office/powerpoint/2010/main">
    <mc:Choice Requires="p14">
      <p:transition spd="slow" p14:dur="2000" advTm="53468"/>
    </mc:Choice>
    <mc:Fallback xmlns="">
      <p:transition spd="slow" advTm="53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E0915-F636-4E61-89F8-7A8B3754D03B}"/>
              </a:ext>
            </a:extLst>
          </p:cNvPr>
          <p:cNvSpPr>
            <a:spLocks noGrp="1"/>
          </p:cNvSpPr>
          <p:nvPr>
            <p:ph type="title"/>
          </p:nvPr>
        </p:nvSpPr>
        <p:spPr/>
        <p:txBody>
          <a:bodyPr/>
          <a:lstStyle/>
          <a:p>
            <a:r>
              <a:rPr lang="en-US" dirty="0"/>
              <a:t>Bloodborne Pathogens Exposure Control Plan</a:t>
            </a:r>
          </a:p>
        </p:txBody>
      </p:sp>
      <p:sp>
        <p:nvSpPr>
          <p:cNvPr id="4" name="Content Placeholder 1">
            <a:extLst>
              <a:ext uri="{FF2B5EF4-FFF2-40B4-BE49-F238E27FC236}">
                <a16:creationId xmlns:a16="http://schemas.microsoft.com/office/drawing/2014/main" id="{B48F0455-598E-4F60-82A9-13F7A9946AA4}"/>
              </a:ext>
            </a:extLst>
          </p:cNvPr>
          <p:cNvSpPr>
            <a:spLocks noGrp="1"/>
          </p:cNvSpPr>
          <p:nvPr>
            <p:ph idx="1"/>
          </p:nvPr>
        </p:nvSpPr>
        <p:spPr>
          <a:xfrm>
            <a:off x="574675" y="1558925"/>
            <a:ext cx="11370582" cy="4653192"/>
          </a:xfrm>
        </p:spPr>
        <p:txBody>
          <a:bodyPr>
            <a:normAutofit/>
          </a:bodyPr>
          <a:lstStyle/>
          <a:p>
            <a:r>
              <a:rPr lang="en-US" b="1" dirty="0"/>
              <a:t>Purpose:</a:t>
            </a:r>
          </a:p>
          <a:p>
            <a:pPr>
              <a:lnSpc>
                <a:spcPct val="150000"/>
              </a:lnSpc>
            </a:pPr>
            <a:r>
              <a:rPr lang="en-US" dirty="0"/>
              <a:t>To provide a safe working environment and reduce the risk of exposure to blood-borne pathogens.</a:t>
            </a:r>
          </a:p>
          <a:p>
            <a:r>
              <a:rPr lang="en-US" sz="1800" b="1" dirty="0"/>
              <a:t>The Exposure Control Plan can be accessed by clicking on the following link. Login is required:</a:t>
            </a:r>
          </a:p>
          <a:p>
            <a:r>
              <a:rPr lang="en-US" dirty="0">
                <a:hlinkClick r:id="rId4"/>
              </a:rPr>
              <a:t>https://universityhospital.ellucid.com/documents/view/2408/5931</a:t>
            </a:r>
            <a:r>
              <a:rPr lang="en-US" dirty="0"/>
              <a:t> </a:t>
            </a:r>
          </a:p>
          <a:p>
            <a:endParaRPr lang="en-US" dirty="0"/>
          </a:p>
        </p:txBody>
      </p:sp>
      <p:sp>
        <p:nvSpPr>
          <p:cNvPr id="5" name="TextBox 4">
            <a:extLst>
              <a:ext uri="{FF2B5EF4-FFF2-40B4-BE49-F238E27FC236}">
                <a16:creationId xmlns:a16="http://schemas.microsoft.com/office/drawing/2014/main" id="{82AD97C0-D86D-45CE-9128-A9E427EB1EB2}"/>
              </a:ext>
            </a:extLst>
          </p:cNvPr>
          <p:cNvSpPr txBox="1"/>
          <p:nvPr/>
        </p:nvSpPr>
        <p:spPr>
          <a:xfrm>
            <a:off x="550607" y="4805427"/>
            <a:ext cx="7734220" cy="872034"/>
          </a:xfrm>
          <a:prstGeom prst="rect">
            <a:avLst/>
          </a:prstGeom>
          <a:noFill/>
          <a:ln>
            <a:solidFill>
              <a:srgbClr val="FF0000"/>
            </a:solidFill>
          </a:ln>
        </p:spPr>
        <p:txBody>
          <a:bodyPr wrap="square" rtlCol="0" anchor="ctr">
            <a:spAutoFit/>
          </a:bodyPr>
          <a:lstStyle/>
          <a:p>
            <a:pPr algn="ctr">
              <a:lnSpc>
                <a:spcPct val="150000"/>
              </a:lnSpc>
            </a:pPr>
            <a:r>
              <a:rPr lang="en-US" b="1" dirty="0"/>
              <a:t>In the event of a blood or other infectious spill</a:t>
            </a:r>
          </a:p>
          <a:p>
            <a:pPr algn="ctr">
              <a:lnSpc>
                <a:spcPct val="150000"/>
              </a:lnSpc>
            </a:pPr>
            <a:r>
              <a:rPr lang="en-US" b="1" dirty="0">
                <a:solidFill>
                  <a:srgbClr val="FF0000"/>
                </a:solidFill>
              </a:rPr>
              <a:t>Call 2-1500</a:t>
            </a:r>
          </a:p>
        </p:txBody>
      </p:sp>
      <p:pic>
        <p:nvPicPr>
          <p:cNvPr id="6" name="Picture 5">
            <a:extLst>
              <a:ext uri="{FF2B5EF4-FFF2-40B4-BE49-F238E27FC236}">
                <a16:creationId xmlns:a16="http://schemas.microsoft.com/office/drawing/2014/main" id="{FD2FE594-21F3-4B55-B622-6A96978A4243}"/>
              </a:ext>
            </a:extLst>
          </p:cNvPr>
          <p:cNvPicPr>
            <a:picLocks noChangeAspect="1"/>
          </p:cNvPicPr>
          <p:nvPr/>
        </p:nvPicPr>
        <p:blipFill>
          <a:blip r:embed="rId5"/>
          <a:stretch>
            <a:fillRect/>
          </a:stretch>
        </p:blipFill>
        <p:spPr>
          <a:xfrm>
            <a:off x="9438363" y="4386033"/>
            <a:ext cx="1936623" cy="1826084"/>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95365667"/>
      </p:ext>
    </p:extLst>
  </p:cSld>
  <p:clrMapOvr>
    <a:masterClrMapping/>
  </p:clrMapOvr>
  <mc:AlternateContent xmlns:mc="http://schemas.openxmlformats.org/markup-compatibility/2006" xmlns:p14="http://schemas.microsoft.com/office/powerpoint/2010/main">
    <mc:Choice Requires="p14">
      <p:transition spd="slow" p14:dur="2000" advTm="36029"/>
    </mc:Choice>
    <mc:Fallback xmlns="">
      <p:transition spd="slow" advTm="36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60717-6BAC-4408-9822-A357E71D9FF8}"/>
              </a:ext>
            </a:extLst>
          </p:cNvPr>
          <p:cNvSpPr>
            <a:spLocks noGrp="1"/>
          </p:cNvSpPr>
          <p:nvPr>
            <p:ph type="title"/>
          </p:nvPr>
        </p:nvSpPr>
        <p:spPr/>
        <p:txBody>
          <a:bodyPr/>
          <a:lstStyle/>
          <a:p>
            <a:r>
              <a:rPr lang="en-US" dirty="0"/>
              <a:t>Engineering Controls:</a:t>
            </a:r>
          </a:p>
        </p:txBody>
      </p:sp>
      <p:sp>
        <p:nvSpPr>
          <p:cNvPr id="3" name="Content Placeholder 2">
            <a:extLst>
              <a:ext uri="{FF2B5EF4-FFF2-40B4-BE49-F238E27FC236}">
                <a16:creationId xmlns:a16="http://schemas.microsoft.com/office/drawing/2014/main" id="{0ABEDB93-A1EF-4E78-B1F8-1FD1F5B884A2}"/>
              </a:ext>
            </a:extLst>
          </p:cNvPr>
          <p:cNvSpPr>
            <a:spLocks noGrp="1"/>
          </p:cNvSpPr>
          <p:nvPr>
            <p:ph idx="1"/>
          </p:nvPr>
        </p:nvSpPr>
        <p:spPr/>
        <p:txBody>
          <a:bodyPr/>
          <a:lstStyle/>
          <a:p>
            <a:endParaRPr lang="en-US" dirty="0"/>
          </a:p>
        </p:txBody>
      </p:sp>
      <p:graphicFrame>
        <p:nvGraphicFramePr>
          <p:cNvPr id="4" name="Diagram 3">
            <a:extLst>
              <a:ext uri="{FF2B5EF4-FFF2-40B4-BE49-F238E27FC236}">
                <a16:creationId xmlns:a16="http://schemas.microsoft.com/office/drawing/2014/main" id="{18DE8E81-16B0-48F3-A329-8237C6039CF8}"/>
              </a:ext>
            </a:extLst>
          </p:cNvPr>
          <p:cNvGraphicFramePr/>
          <p:nvPr>
            <p:extLst>
              <p:ext uri="{D42A27DB-BD31-4B8C-83A1-F6EECF244321}">
                <p14:modId xmlns:p14="http://schemas.microsoft.com/office/powerpoint/2010/main" val="1625826008"/>
              </p:ext>
            </p:extLst>
          </p:nvPr>
        </p:nvGraphicFramePr>
        <p:xfrm>
          <a:off x="806152" y="1751888"/>
          <a:ext cx="9673162" cy="41588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78414800"/>
      </p:ext>
    </p:extLst>
  </p:cSld>
  <p:clrMapOvr>
    <a:masterClrMapping/>
  </p:clrMapOvr>
  <mc:AlternateContent xmlns:mc="http://schemas.openxmlformats.org/markup-compatibility/2006" xmlns:p14="http://schemas.microsoft.com/office/powerpoint/2010/main">
    <mc:Choice Requires="p14">
      <p:transition spd="slow" p14:dur="2000" advTm="33417"/>
    </mc:Choice>
    <mc:Fallback xmlns="">
      <p:transition spd="slow" advTm="33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A2CAE-9FB1-4233-A200-73EF1186515C}"/>
              </a:ext>
            </a:extLst>
          </p:cNvPr>
          <p:cNvSpPr>
            <a:spLocks noGrp="1"/>
          </p:cNvSpPr>
          <p:nvPr>
            <p:ph type="title"/>
          </p:nvPr>
        </p:nvSpPr>
        <p:spPr/>
        <p:txBody>
          <a:bodyPr/>
          <a:lstStyle/>
          <a:p>
            <a:r>
              <a:rPr lang="en-US" dirty="0"/>
              <a:t> Disinfection</a:t>
            </a:r>
          </a:p>
        </p:txBody>
      </p:sp>
      <p:sp>
        <p:nvSpPr>
          <p:cNvPr id="3" name="Content Placeholder 2">
            <a:extLst>
              <a:ext uri="{FF2B5EF4-FFF2-40B4-BE49-F238E27FC236}">
                <a16:creationId xmlns:a16="http://schemas.microsoft.com/office/drawing/2014/main" id="{5EFA2531-5BF8-4E8B-85B0-EFE73B11C308}"/>
              </a:ext>
            </a:extLst>
          </p:cNvPr>
          <p:cNvSpPr>
            <a:spLocks noGrp="1"/>
          </p:cNvSpPr>
          <p:nvPr>
            <p:ph idx="1"/>
          </p:nvPr>
        </p:nvSpPr>
        <p:spPr/>
        <p:txBody>
          <a:bodyPr>
            <a:normAutofit lnSpcReduction="10000"/>
          </a:bodyPr>
          <a:lstStyle/>
          <a:p>
            <a:r>
              <a:rPr lang="en-US" dirty="0"/>
              <a:t>The effective use of disinfectants on patient-care items or surfaces is part of a multi-barrier strategy to prevent transmission of healthcare associated infections.</a:t>
            </a:r>
          </a:p>
          <a:p>
            <a:r>
              <a:rPr lang="en-US" dirty="0"/>
              <a:t>Visible soiling must be removed first. </a:t>
            </a:r>
          </a:p>
          <a:p>
            <a:pPr marL="514350" lvl="1" indent="-285750">
              <a:lnSpc>
                <a:spcPct val="150000"/>
              </a:lnSpc>
            </a:pPr>
            <a:r>
              <a:rPr lang="en-US" dirty="0">
                <a:solidFill>
                  <a:srgbClr val="FF0000"/>
                </a:solidFill>
              </a:rPr>
              <a:t>All patient care items  </a:t>
            </a:r>
            <a:r>
              <a:rPr lang="en-US" dirty="0"/>
              <a:t>used for multiple patient contacts must be adequately disinfected between uses.</a:t>
            </a:r>
          </a:p>
          <a:p>
            <a:pPr marL="514350" lvl="1" indent="-285750">
              <a:lnSpc>
                <a:spcPct val="150000"/>
              </a:lnSpc>
            </a:pPr>
            <a:r>
              <a:rPr lang="en-US" dirty="0"/>
              <a:t>A hospital-approved detergent disinfectant must be applied and allowed to air dry before the next patient contact.</a:t>
            </a:r>
          </a:p>
          <a:p>
            <a:pPr marL="514350" lvl="1" indent="-285750">
              <a:lnSpc>
                <a:spcPct val="150000"/>
              </a:lnSpc>
            </a:pPr>
            <a:r>
              <a:rPr lang="en-US" dirty="0"/>
              <a:t>Follow label direction for surface </a:t>
            </a:r>
            <a:r>
              <a:rPr lang="en-US" dirty="0">
                <a:solidFill>
                  <a:srgbClr val="002060"/>
                </a:solidFill>
              </a:rPr>
              <a:t>contact/air dry time</a:t>
            </a:r>
            <a:r>
              <a:rPr lang="en-US" dirty="0"/>
              <a:t>.</a:t>
            </a:r>
          </a:p>
          <a:p>
            <a:endParaRPr lang="en-US"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20861414"/>
      </p:ext>
    </p:extLst>
  </p:cSld>
  <p:clrMapOvr>
    <a:masterClrMapping/>
  </p:clrMapOvr>
  <mc:AlternateContent xmlns:mc="http://schemas.openxmlformats.org/markup-compatibility/2006" xmlns:p14="http://schemas.microsoft.com/office/powerpoint/2010/main">
    <mc:Choice Requires="p14">
      <p:transition spd="slow" p14:dur="2000" advTm="42934"/>
    </mc:Choice>
    <mc:Fallback xmlns="">
      <p:transition spd="slow" advTm="42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0C06D-9F62-40DA-BA88-B5B4B343F61B}"/>
              </a:ext>
            </a:extLst>
          </p:cNvPr>
          <p:cNvSpPr>
            <a:spLocks noGrp="1"/>
          </p:cNvSpPr>
          <p:nvPr>
            <p:ph type="title"/>
          </p:nvPr>
        </p:nvSpPr>
        <p:spPr>
          <a:xfrm>
            <a:off x="659219" y="110820"/>
            <a:ext cx="9182528" cy="691163"/>
          </a:xfrm>
        </p:spPr>
        <p:txBody>
          <a:bodyPr>
            <a:normAutofit/>
          </a:bodyPr>
          <a:lstStyle/>
          <a:p>
            <a:r>
              <a:rPr lang="en-US" dirty="0"/>
              <a:t> Disinfectant wipes:</a:t>
            </a:r>
            <a:endParaRPr lang="en-US" dirty="0">
              <a:solidFill>
                <a:srgbClr val="7030A0"/>
              </a:solidFill>
            </a:endParaRPr>
          </a:p>
        </p:txBody>
      </p:sp>
      <p:pic>
        <p:nvPicPr>
          <p:cNvPr id="10" name="Picture 4" descr="PDI Super Sani-Cloth Germicidal Disposable Wipes, 7.5âx15&amp;quot;, 65 Count">
            <a:extLst>
              <a:ext uri="{FF2B5EF4-FFF2-40B4-BE49-F238E27FC236}">
                <a16:creationId xmlns:a16="http://schemas.microsoft.com/office/drawing/2014/main" id="{649BA666-7B6B-47A2-89C3-C44F9831421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178513" y="1315459"/>
            <a:ext cx="2062561" cy="36957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A6445B83-159E-4F88-A3F5-6B33FADBA509}"/>
              </a:ext>
            </a:extLst>
          </p:cNvPr>
          <p:cNvCxnSpPr>
            <a:cxnSpLocks/>
          </p:cNvCxnSpPr>
          <p:nvPr/>
        </p:nvCxnSpPr>
        <p:spPr>
          <a:xfrm flipH="1">
            <a:off x="2883228" y="3163309"/>
            <a:ext cx="259663" cy="35480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5477419" y="1315459"/>
            <a:ext cx="2228850" cy="3695700"/>
          </a:xfrm>
          <a:prstGeom prst="rect">
            <a:avLst/>
          </a:prstGeom>
        </p:spPr>
      </p:pic>
      <p:cxnSp>
        <p:nvCxnSpPr>
          <p:cNvPr id="16" name="Straight Arrow Connector 15">
            <a:extLst>
              <a:ext uri="{FF2B5EF4-FFF2-40B4-BE49-F238E27FC236}">
                <a16:creationId xmlns:a16="http://schemas.microsoft.com/office/drawing/2014/main" id="{24A572E1-6F2A-4871-9ACD-514C1D0A6D22}"/>
              </a:ext>
            </a:extLst>
          </p:cNvPr>
          <p:cNvCxnSpPr/>
          <p:nvPr/>
        </p:nvCxnSpPr>
        <p:spPr>
          <a:xfrm flipH="1">
            <a:off x="7205698" y="2358114"/>
            <a:ext cx="354916" cy="55668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30924" y="5312229"/>
            <a:ext cx="10053521" cy="369332"/>
          </a:xfrm>
          <a:prstGeom prst="rect">
            <a:avLst/>
          </a:prstGeom>
          <a:noFill/>
        </p:spPr>
        <p:txBody>
          <a:bodyPr wrap="square" rtlCol="0">
            <a:spAutoFit/>
          </a:bodyPr>
          <a:lstStyle/>
          <a:p>
            <a:r>
              <a:rPr lang="en-US" dirty="0"/>
              <a:t>Contact time or wet time is how long a disinfectant needs to stay wet on a surface in order to be effective.</a:t>
            </a:r>
          </a:p>
        </p:txBody>
      </p:sp>
      <p:pic>
        <p:nvPicPr>
          <p:cNvPr id="42" name="Audio 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00765699"/>
      </p:ext>
    </p:extLst>
  </p:cSld>
  <p:clrMapOvr>
    <a:masterClrMapping/>
  </p:clrMapOvr>
  <mc:AlternateContent xmlns:mc="http://schemas.openxmlformats.org/markup-compatibility/2006" xmlns:p14="http://schemas.microsoft.com/office/powerpoint/2010/main">
    <mc:Choice Requires="p14">
      <p:transition spd="slow" p14:dur="2000" advTm="52108"/>
    </mc:Choice>
    <mc:Fallback xmlns="">
      <p:transition spd="slow" advTm="52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DBEBB-0CD5-4F22-8D18-64D34B88B684}"/>
              </a:ext>
            </a:extLst>
          </p:cNvPr>
          <p:cNvSpPr>
            <a:spLocks noGrp="1"/>
          </p:cNvSpPr>
          <p:nvPr>
            <p:ph type="title"/>
          </p:nvPr>
        </p:nvSpPr>
        <p:spPr/>
        <p:txBody>
          <a:bodyPr/>
          <a:lstStyle/>
          <a:p>
            <a:r>
              <a:rPr lang="en-US" dirty="0"/>
              <a:t>Environmental Contamination with Multi-drug resistant organisms:</a:t>
            </a:r>
          </a:p>
        </p:txBody>
      </p:sp>
      <p:pic>
        <p:nvPicPr>
          <p:cNvPr id="5" name="Content Placeholder 4" descr="Picture2">
            <a:extLst>
              <a:ext uri="{FF2B5EF4-FFF2-40B4-BE49-F238E27FC236}">
                <a16:creationId xmlns:a16="http://schemas.microsoft.com/office/drawing/2014/main" id="{0C4C7D53-F286-4DCF-82A6-7F80A667AE4D}"/>
              </a:ext>
            </a:extLst>
          </p:cNvPr>
          <p:cNvPicPr>
            <a:picLocks noGrp="1" noChangeAspect="1" noChangeArrowheads="1"/>
          </p:cNvPicPr>
          <p:nvPr>
            <p:ph idx="1"/>
          </p:nvPr>
        </p:nvPicPr>
        <p:blipFill>
          <a:blip r:embed="rId4" cstate="print"/>
          <a:srcRect/>
          <a:stretch>
            <a:fillRect/>
          </a:stretch>
        </p:blipFill>
        <p:spPr>
          <a:xfrm>
            <a:off x="2540000" y="1833677"/>
            <a:ext cx="7387771" cy="4324350"/>
          </a:xfrm>
          <a:prstGeom prst="rect">
            <a:avLst/>
          </a:prstGeom>
          <a:ln w="28575">
            <a:noFill/>
          </a:ln>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76329850"/>
      </p:ext>
    </p:extLst>
  </p:cSld>
  <p:clrMapOvr>
    <a:masterClrMapping/>
  </p:clrMapOvr>
  <mc:AlternateContent xmlns:mc="http://schemas.openxmlformats.org/markup-compatibility/2006" xmlns:p14="http://schemas.microsoft.com/office/powerpoint/2010/main">
    <mc:Choice Requires="p14">
      <p:transition spd="slow" p14:dur="2000" advTm="24445"/>
    </mc:Choice>
    <mc:Fallback xmlns="">
      <p:transition spd="slow" advTm="24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253979697"/>
              </p:ext>
            </p:extLst>
          </p:nvPr>
        </p:nvGraphicFramePr>
        <p:xfrm>
          <a:off x="1193800" y="927100"/>
          <a:ext cx="9321800" cy="4717761"/>
        </p:xfrm>
        <a:graphic>
          <a:graphicData uri="http://schemas.openxmlformats.org/drawingml/2006/table">
            <a:tbl>
              <a:tblPr firstRow="1" bandRow="1">
                <a:tableStyleId>{0E3FDE45-AF77-4B5C-9715-49D594BDF05E}</a:tableStyleId>
              </a:tblPr>
              <a:tblGrid>
                <a:gridCol w="4660900">
                  <a:extLst>
                    <a:ext uri="{9D8B030D-6E8A-4147-A177-3AD203B41FA5}">
                      <a16:colId xmlns:a16="http://schemas.microsoft.com/office/drawing/2014/main" val="20000"/>
                    </a:ext>
                  </a:extLst>
                </a:gridCol>
                <a:gridCol w="4660900">
                  <a:extLst>
                    <a:ext uri="{9D8B030D-6E8A-4147-A177-3AD203B41FA5}">
                      <a16:colId xmlns:a16="http://schemas.microsoft.com/office/drawing/2014/main" val="20001"/>
                    </a:ext>
                  </a:extLst>
                </a:gridCol>
              </a:tblGrid>
              <a:tr h="369741">
                <a:tc>
                  <a:txBody>
                    <a:bodyPr/>
                    <a:lstStyle/>
                    <a:p>
                      <a:r>
                        <a:rPr lang="en-US" dirty="0"/>
                        <a:t>Organism</a:t>
                      </a:r>
                    </a:p>
                  </a:txBody>
                  <a:tcPr/>
                </a:tc>
                <a:tc>
                  <a:txBody>
                    <a:bodyPr/>
                    <a:lstStyle/>
                    <a:p>
                      <a:r>
                        <a:rPr lang="en-US" dirty="0"/>
                        <a:t>Duration of persistence</a:t>
                      </a:r>
                    </a:p>
                  </a:txBody>
                  <a:tcPr/>
                </a:tc>
                <a:extLst>
                  <a:ext uri="{0D108BD9-81ED-4DB2-BD59-A6C34878D82A}">
                    <a16:rowId xmlns:a16="http://schemas.microsoft.com/office/drawing/2014/main" val="10000"/>
                  </a:ext>
                </a:extLst>
              </a:tr>
              <a:tr h="362335">
                <a:tc>
                  <a:txBody>
                    <a:bodyPr/>
                    <a:lstStyle/>
                    <a:p>
                      <a:r>
                        <a:rPr lang="en-US" sz="1400" dirty="0" err="1"/>
                        <a:t>Acinetobacter</a:t>
                      </a:r>
                      <a:endParaRPr lang="en-US" sz="1400" dirty="0"/>
                    </a:p>
                  </a:txBody>
                  <a:tcPr/>
                </a:tc>
                <a:tc>
                  <a:txBody>
                    <a:bodyPr/>
                    <a:lstStyle/>
                    <a:p>
                      <a:r>
                        <a:rPr lang="en-US" sz="1400" dirty="0"/>
                        <a:t>3 days – 5 months</a:t>
                      </a:r>
                    </a:p>
                  </a:txBody>
                  <a:tcPr/>
                </a:tc>
                <a:extLst>
                  <a:ext uri="{0D108BD9-81ED-4DB2-BD59-A6C34878D82A}">
                    <a16:rowId xmlns:a16="http://schemas.microsoft.com/office/drawing/2014/main" val="10001"/>
                  </a:ext>
                </a:extLst>
              </a:tr>
              <a:tr h="362335">
                <a:tc>
                  <a:txBody>
                    <a:bodyPr/>
                    <a:lstStyle/>
                    <a:p>
                      <a:r>
                        <a:rPr lang="en-US" sz="1400" dirty="0"/>
                        <a:t>C. difficile</a:t>
                      </a:r>
                    </a:p>
                  </a:txBody>
                  <a:tcPr/>
                </a:tc>
                <a:tc>
                  <a:txBody>
                    <a:bodyPr/>
                    <a:lstStyle/>
                    <a:p>
                      <a:r>
                        <a:rPr lang="en-US" sz="1400" dirty="0"/>
                        <a:t>5</a:t>
                      </a:r>
                      <a:r>
                        <a:rPr lang="en-US" sz="1400" baseline="0" dirty="0"/>
                        <a:t> months</a:t>
                      </a:r>
                      <a:endParaRPr lang="en-US" sz="1400" dirty="0"/>
                    </a:p>
                  </a:txBody>
                  <a:tcPr/>
                </a:tc>
                <a:extLst>
                  <a:ext uri="{0D108BD9-81ED-4DB2-BD59-A6C34878D82A}">
                    <a16:rowId xmlns:a16="http://schemas.microsoft.com/office/drawing/2014/main" val="10002"/>
                  </a:ext>
                </a:extLst>
              </a:tr>
              <a:tr h="362335">
                <a:tc>
                  <a:txBody>
                    <a:bodyPr/>
                    <a:lstStyle/>
                    <a:p>
                      <a:r>
                        <a:rPr lang="en-US" sz="1400" dirty="0"/>
                        <a:t>Enterococcus (including VRE)</a:t>
                      </a:r>
                    </a:p>
                  </a:txBody>
                  <a:tcPr/>
                </a:tc>
                <a:tc>
                  <a:txBody>
                    <a:bodyPr/>
                    <a:lstStyle/>
                    <a:p>
                      <a:r>
                        <a:rPr lang="en-US" sz="1400" dirty="0"/>
                        <a:t>4 months</a:t>
                      </a:r>
                    </a:p>
                  </a:txBody>
                  <a:tcPr/>
                </a:tc>
                <a:extLst>
                  <a:ext uri="{0D108BD9-81ED-4DB2-BD59-A6C34878D82A}">
                    <a16:rowId xmlns:a16="http://schemas.microsoft.com/office/drawing/2014/main" val="10003"/>
                  </a:ext>
                </a:extLst>
              </a:tr>
              <a:tr h="362335">
                <a:tc>
                  <a:txBody>
                    <a:bodyPr/>
                    <a:lstStyle/>
                    <a:p>
                      <a:r>
                        <a:rPr lang="en-US" sz="1400" dirty="0" err="1"/>
                        <a:t>Klebsiella</a:t>
                      </a:r>
                      <a:endParaRPr lang="en-US" sz="1400" dirty="0"/>
                    </a:p>
                  </a:txBody>
                  <a:tcPr/>
                </a:tc>
                <a:tc>
                  <a:txBody>
                    <a:bodyPr/>
                    <a:lstStyle/>
                    <a:p>
                      <a:r>
                        <a:rPr lang="en-US" sz="1400" dirty="0"/>
                        <a:t>&gt;30 months</a:t>
                      </a:r>
                    </a:p>
                  </a:txBody>
                  <a:tcPr/>
                </a:tc>
                <a:extLst>
                  <a:ext uri="{0D108BD9-81ED-4DB2-BD59-A6C34878D82A}">
                    <a16:rowId xmlns:a16="http://schemas.microsoft.com/office/drawing/2014/main" val="10004"/>
                  </a:ext>
                </a:extLst>
              </a:tr>
              <a:tr h="362335">
                <a:tc>
                  <a:txBody>
                    <a:bodyPr/>
                    <a:lstStyle/>
                    <a:p>
                      <a:r>
                        <a:rPr lang="en-US" sz="1400" dirty="0"/>
                        <a:t>Pseudomonas</a:t>
                      </a:r>
                    </a:p>
                  </a:txBody>
                  <a:tcPr/>
                </a:tc>
                <a:tc>
                  <a:txBody>
                    <a:bodyPr/>
                    <a:lstStyle/>
                    <a:p>
                      <a:r>
                        <a:rPr lang="en-US" sz="1400" dirty="0"/>
                        <a:t>16 months; on dry floor</a:t>
                      </a:r>
                      <a:r>
                        <a:rPr lang="en-US" sz="1400" baseline="0" dirty="0"/>
                        <a:t> – 5 weeks</a:t>
                      </a:r>
                      <a:endParaRPr lang="en-US" sz="1400" dirty="0"/>
                    </a:p>
                  </a:txBody>
                  <a:tcPr/>
                </a:tc>
                <a:extLst>
                  <a:ext uri="{0D108BD9-81ED-4DB2-BD59-A6C34878D82A}">
                    <a16:rowId xmlns:a16="http://schemas.microsoft.com/office/drawing/2014/main" val="10005"/>
                  </a:ext>
                </a:extLst>
              </a:tr>
              <a:tr h="362335">
                <a:tc>
                  <a:txBody>
                    <a:bodyPr/>
                    <a:lstStyle/>
                    <a:p>
                      <a:r>
                        <a:rPr lang="en-US" sz="1400" dirty="0"/>
                        <a:t>S.</a:t>
                      </a:r>
                      <a:r>
                        <a:rPr lang="en-US" sz="1400" baseline="0" dirty="0"/>
                        <a:t> aureus (including MRSA)</a:t>
                      </a:r>
                      <a:endParaRPr lang="en-US" sz="1400" dirty="0"/>
                    </a:p>
                  </a:txBody>
                  <a:tcPr/>
                </a:tc>
                <a:tc>
                  <a:txBody>
                    <a:bodyPr/>
                    <a:lstStyle/>
                    <a:p>
                      <a:r>
                        <a:rPr lang="en-US" sz="1400" dirty="0"/>
                        <a:t>7 months</a:t>
                      </a:r>
                    </a:p>
                  </a:txBody>
                  <a:tcPr/>
                </a:tc>
                <a:extLst>
                  <a:ext uri="{0D108BD9-81ED-4DB2-BD59-A6C34878D82A}">
                    <a16:rowId xmlns:a16="http://schemas.microsoft.com/office/drawing/2014/main" val="10006"/>
                  </a:ext>
                </a:extLst>
              </a:tr>
              <a:tr h="362335">
                <a:tc>
                  <a:txBody>
                    <a:bodyPr/>
                    <a:lstStyle/>
                    <a:p>
                      <a:r>
                        <a:rPr lang="en-US" sz="1400" dirty="0"/>
                        <a:t>Hepatitis A virus</a:t>
                      </a:r>
                    </a:p>
                  </a:txBody>
                  <a:tcPr/>
                </a:tc>
                <a:tc>
                  <a:txBody>
                    <a:bodyPr/>
                    <a:lstStyle/>
                    <a:p>
                      <a:r>
                        <a:rPr lang="en-US" sz="1400" dirty="0"/>
                        <a:t>60 days</a:t>
                      </a:r>
                    </a:p>
                  </a:txBody>
                  <a:tcPr/>
                </a:tc>
                <a:extLst>
                  <a:ext uri="{0D108BD9-81ED-4DB2-BD59-A6C34878D82A}">
                    <a16:rowId xmlns:a16="http://schemas.microsoft.com/office/drawing/2014/main" val="10007"/>
                  </a:ext>
                </a:extLst>
              </a:tr>
              <a:tr h="362335">
                <a:tc>
                  <a:txBody>
                    <a:bodyPr/>
                    <a:lstStyle/>
                    <a:p>
                      <a:r>
                        <a:rPr lang="en-US" sz="1400" dirty="0"/>
                        <a:t>Hepatitis B virus</a:t>
                      </a:r>
                    </a:p>
                  </a:txBody>
                  <a:tcPr/>
                </a:tc>
                <a:tc>
                  <a:txBody>
                    <a:bodyPr/>
                    <a:lstStyle/>
                    <a:p>
                      <a:r>
                        <a:rPr lang="en-US" sz="1400" dirty="0"/>
                        <a:t>&gt;1</a:t>
                      </a:r>
                      <a:r>
                        <a:rPr lang="en-US" sz="1400" baseline="0" dirty="0"/>
                        <a:t> week</a:t>
                      </a:r>
                      <a:endParaRPr lang="en-US" sz="1400" dirty="0"/>
                    </a:p>
                  </a:txBody>
                  <a:tcPr/>
                </a:tc>
                <a:extLst>
                  <a:ext uri="{0D108BD9-81ED-4DB2-BD59-A6C34878D82A}">
                    <a16:rowId xmlns:a16="http://schemas.microsoft.com/office/drawing/2014/main" val="10008"/>
                  </a:ext>
                </a:extLst>
              </a:tr>
              <a:tr h="362335">
                <a:tc>
                  <a:txBody>
                    <a:bodyPr/>
                    <a:lstStyle/>
                    <a:p>
                      <a:r>
                        <a:rPr lang="en-US" sz="1400" dirty="0"/>
                        <a:t>HIV</a:t>
                      </a:r>
                    </a:p>
                  </a:txBody>
                  <a:tcPr/>
                </a:tc>
                <a:tc>
                  <a:txBody>
                    <a:bodyPr/>
                    <a:lstStyle/>
                    <a:p>
                      <a:r>
                        <a:rPr lang="en-US" sz="1400" dirty="0"/>
                        <a:t>&gt;7 days</a:t>
                      </a:r>
                    </a:p>
                  </a:txBody>
                  <a:tcPr/>
                </a:tc>
                <a:extLst>
                  <a:ext uri="{0D108BD9-81ED-4DB2-BD59-A6C34878D82A}">
                    <a16:rowId xmlns:a16="http://schemas.microsoft.com/office/drawing/2014/main" val="10009"/>
                  </a:ext>
                </a:extLst>
              </a:tr>
              <a:tr h="362335">
                <a:tc>
                  <a:txBody>
                    <a:bodyPr/>
                    <a:lstStyle/>
                    <a:p>
                      <a:r>
                        <a:rPr lang="en-US" sz="1400" dirty="0"/>
                        <a:t>Influenza</a:t>
                      </a:r>
                      <a:r>
                        <a:rPr lang="en-US" sz="1400" baseline="0" dirty="0"/>
                        <a:t> virus</a:t>
                      </a:r>
                      <a:endParaRPr lang="en-US" sz="1400" dirty="0"/>
                    </a:p>
                  </a:txBody>
                  <a:tcPr/>
                </a:tc>
                <a:tc>
                  <a:txBody>
                    <a:bodyPr/>
                    <a:lstStyle/>
                    <a:p>
                      <a:r>
                        <a:rPr lang="en-US" sz="1400" dirty="0"/>
                        <a:t>1-2 days</a:t>
                      </a:r>
                    </a:p>
                  </a:txBody>
                  <a:tcPr/>
                </a:tc>
                <a:extLst>
                  <a:ext uri="{0D108BD9-81ED-4DB2-BD59-A6C34878D82A}">
                    <a16:rowId xmlns:a16="http://schemas.microsoft.com/office/drawing/2014/main" val="10010"/>
                  </a:ext>
                </a:extLst>
              </a:tr>
              <a:tr h="362335">
                <a:tc>
                  <a:txBody>
                    <a:bodyPr/>
                    <a:lstStyle/>
                    <a:p>
                      <a:r>
                        <a:rPr lang="en-US" sz="1400" dirty="0"/>
                        <a:t>RSV</a:t>
                      </a:r>
                    </a:p>
                  </a:txBody>
                  <a:tcPr/>
                </a:tc>
                <a:tc>
                  <a:txBody>
                    <a:bodyPr/>
                    <a:lstStyle/>
                    <a:p>
                      <a:r>
                        <a:rPr lang="en-US" sz="1400" dirty="0"/>
                        <a:t>Up to 6 hours</a:t>
                      </a:r>
                    </a:p>
                  </a:txBody>
                  <a:tcPr/>
                </a:tc>
                <a:extLst>
                  <a:ext uri="{0D108BD9-81ED-4DB2-BD59-A6C34878D82A}">
                    <a16:rowId xmlns:a16="http://schemas.microsoft.com/office/drawing/2014/main" val="10011"/>
                  </a:ext>
                </a:extLst>
              </a:tr>
              <a:tr h="362335">
                <a:tc>
                  <a:txBody>
                    <a:bodyPr/>
                    <a:lstStyle/>
                    <a:p>
                      <a:r>
                        <a:rPr lang="en-US" sz="1400" dirty="0" err="1"/>
                        <a:t>Norvirus</a:t>
                      </a:r>
                      <a:r>
                        <a:rPr lang="en-US" sz="1400" dirty="0"/>
                        <a:t> (Cruise Ship virus)</a:t>
                      </a:r>
                    </a:p>
                  </a:txBody>
                  <a:tcPr/>
                </a:tc>
                <a:tc>
                  <a:txBody>
                    <a:bodyPr/>
                    <a:lstStyle/>
                    <a:p>
                      <a:r>
                        <a:rPr lang="en-US" sz="1400" dirty="0"/>
                        <a:t>7 days</a:t>
                      </a:r>
                    </a:p>
                  </a:txBody>
                  <a:tcPr/>
                </a:tc>
                <a:extLst>
                  <a:ext uri="{0D108BD9-81ED-4DB2-BD59-A6C34878D82A}">
                    <a16:rowId xmlns:a16="http://schemas.microsoft.com/office/drawing/2014/main" val="10012"/>
                  </a:ext>
                </a:extLst>
              </a:tr>
            </a:tbl>
          </a:graphicData>
        </a:graphic>
      </p:graphicFrame>
      <p:sp>
        <p:nvSpPr>
          <p:cNvPr id="3" name="Title 2"/>
          <p:cNvSpPr>
            <a:spLocks noGrp="1"/>
          </p:cNvSpPr>
          <p:nvPr>
            <p:ph type="title"/>
          </p:nvPr>
        </p:nvSpPr>
        <p:spPr>
          <a:xfrm>
            <a:off x="1981200" y="74677"/>
            <a:ext cx="8229600" cy="563499"/>
          </a:xfrm>
        </p:spPr>
        <p:txBody>
          <a:bodyPr/>
          <a:lstStyle/>
          <a:p>
            <a:r>
              <a:rPr lang="en-US" dirty="0"/>
              <a:t>How long are surfaces contaminated?</a:t>
            </a:r>
          </a:p>
        </p:txBody>
      </p:sp>
      <p:sp>
        <p:nvSpPr>
          <p:cNvPr id="4" name="Footer Placeholder 3"/>
          <p:cNvSpPr>
            <a:spLocks noGrp="1"/>
          </p:cNvSpPr>
          <p:nvPr>
            <p:ph type="ftr" sz="quarter" idx="10"/>
          </p:nvPr>
        </p:nvSpPr>
        <p:spPr bwMode="auto">
          <a:xfrm>
            <a:off x="950976" y="6601968"/>
            <a:ext cx="7662672"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200" b="0" kern="1200" cap="all" baseline="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a:t>UMDNJ Office of Advancement and Communications</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60980180"/>
      </p:ext>
    </p:extLst>
  </p:cSld>
  <p:clrMapOvr>
    <a:masterClrMapping/>
  </p:clrMapOvr>
  <mc:AlternateContent xmlns:mc="http://schemas.openxmlformats.org/markup-compatibility/2006" xmlns:p14="http://schemas.microsoft.com/office/powerpoint/2010/main">
    <mc:Choice Requires="p14">
      <p:transition spd="slow" p14:dur="2000" advTm="61138"/>
    </mc:Choice>
    <mc:Fallback xmlns="">
      <p:transition spd="slow" advTm="61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3FEB8-8A00-41A1-B91F-B639F847D6BA}"/>
              </a:ext>
            </a:extLst>
          </p:cNvPr>
          <p:cNvSpPr>
            <a:spLocks noGrp="1"/>
          </p:cNvSpPr>
          <p:nvPr>
            <p:ph type="title"/>
          </p:nvPr>
        </p:nvSpPr>
        <p:spPr/>
        <p:txBody>
          <a:bodyPr/>
          <a:lstStyle/>
          <a:p>
            <a:r>
              <a:rPr lang="en-US"/>
              <a:t>Transmission-based Precautions</a:t>
            </a:r>
            <a:endParaRPr lang="en-US" dirty="0"/>
          </a:p>
        </p:txBody>
      </p:sp>
      <p:sp>
        <p:nvSpPr>
          <p:cNvPr id="3" name="Content Placeholder 2">
            <a:extLst>
              <a:ext uri="{FF2B5EF4-FFF2-40B4-BE49-F238E27FC236}">
                <a16:creationId xmlns:a16="http://schemas.microsoft.com/office/drawing/2014/main" id="{2DA4ABA5-B5F9-4A8B-BF63-BB10EF36B96C}"/>
              </a:ext>
            </a:extLst>
          </p:cNvPr>
          <p:cNvSpPr>
            <a:spLocks noGrp="1"/>
          </p:cNvSpPr>
          <p:nvPr>
            <p:ph idx="1"/>
          </p:nvPr>
        </p:nvSpPr>
        <p:spPr>
          <a:xfrm>
            <a:off x="574729" y="1559411"/>
            <a:ext cx="10515600" cy="3970532"/>
          </a:xfrm>
        </p:spPr>
        <p:txBody>
          <a:bodyPr>
            <a:normAutofit fontScale="77500" lnSpcReduction="20000"/>
          </a:bodyPr>
          <a:lstStyle/>
          <a:p>
            <a:pPr marL="533400" indent="-533400">
              <a:buClr>
                <a:schemeClr val="bg2"/>
              </a:buClr>
              <a:buSzPct val="115000"/>
            </a:pPr>
            <a:r>
              <a:rPr lang="en-US" altLang="en-US" b="1" dirty="0"/>
              <a:t>Used when </a:t>
            </a:r>
            <a:r>
              <a:rPr lang="en-US" b="1" dirty="0"/>
              <a:t> </a:t>
            </a:r>
            <a:r>
              <a:rPr lang="en-US" b="1" u="sng" dirty="0"/>
              <a:t>Standard Precautions alone are insufficient </a:t>
            </a:r>
            <a:r>
              <a:rPr lang="en-US" b="1" dirty="0"/>
              <a:t>to prevent the spread of pathogens, used also when the i</a:t>
            </a:r>
            <a:r>
              <a:rPr lang="en-US" altLang="en-US" b="1" dirty="0"/>
              <a:t>nfectious status of patient is known or suspected with epidemiologically significant organism (e.g., highly transmissible)</a:t>
            </a:r>
          </a:p>
          <a:p>
            <a:pPr marL="533400" indent="-533400">
              <a:buClr>
                <a:schemeClr val="bg2"/>
              </a:buClr>
              <a:buSzPct val="115000"/>
            </a:pPr>
            <a:r>
              <a:rPr lang="en-US" altLang="en-US" sz="2600" dirty="0"/>
              <a:t>Determined by the modes of transmission of the infecting agent</a:t>
            </a:r>
          </a:p>
          <a:p>
            <a:pPr marL="533400" indent="-533400">
              <a:buClr>
                <a:schemeClr val="bg2"/>
              </a:buClr>
              <a:buSzPct val="115000"/>
            </a:pPr>
            <a:r>
              <a:rPr lang="en-US" altLang="en-US" sz="2600" dirty="0"/>
              <a:t>Different Categories of precautions (Isolation)</a:t>
            </a:r>
          </a:p>
          <a:p>
            <a:pPr marL="1295400" lvl="2" indent="-623888">
              <a:buFontTx/>
              <a:buAutoNum type="arabicPeriod"/>
            </a:pPr>
            <a:r>
              <a:rPr lang="en-US" altLang="en-US" sz="2600" u="sng" dirty="0"/>
              <a:t>Contact </a:t>
            </a:r>
          </a:p>
          <a:p>
            <a:pPr marL="1295400" lvl="2" indent="-623888">
              <a:buFontTx/>
              <a:buAutoNum type="arabicPeriod"/>
            </a:pPr>
            <a:r>
              <a:rPr lang="en-US" altLang="en-US" sz="2600" u="sng" dirty="0"/>
              <a:t>Special Contact</a:t>
            </a:r>
          </a:p>
          <a:p>
            <a:pPr marL="1295400" lvl="2" indent="-623888">
              <a:buFontTx/>
              <a:buAutoNum type="arabicPeriod"/>
            </a:pPr>
            <a:r>
              <a:rPr lang="en-US" altLang="en-US" sz="2600" u="sng" dirty="0"/>
              <a:t>Enhanced Contact</a:t>
            </a:r>
          </a:p>
          <a:p>
            <a:pPr marL="1295400" lvl="2" indent="-623888">
              <a:buFontTx/>
              <a:buAutoNum type="arabicPeriod"/>
            </a:pPr>
            <a:r>
              <a:rPr lang="en-US" altLang="en-US" sz="2600" u="sng" dirty="0"/>
              <a:t>Droplet</a:t>
            </a:r>
            <a:r>
              <a:rPr lang="en-US" altLang="en-US" sz="2600" dirty="0"/>
              <a:t> </a:t>
            </a:r>
          </a:p>
          <a:p>
            <a:pPr marL="1295400" lvl="2" indent="-623888">
              <a:buFontTx/>
              <a:buAutoNum type="arabicPeriod"/>
            </a:pPr>
            <a:r>
              <a:rPr lang="en-US" altLang="en-US" sz="2600" u="sng" dirty="0"/>
              <a:t>Airborne</a:t>
            </a:r>
          </a:p>
          <a:p>
            <a:pPr marL="1295400" lvl="2" indent="-623888">
              <a:buFontTx/>
              <a:buAutoNum type="arabicPeriod"/>
            </a:pPr>
            <a:r>
              <a:rPr lang="en-US" altLang="en-US" sz="2600" u="sng" dirty="0"/>
              <a:t>Contact /Droplet </a:t>
            </a:r>
          </a:p>
          <a:p>
            <a:pPr marL="1295400" lvl="2" indent="-623888">
              <a:buFontTx/>
              <a:buAutoNum type="arabicPeriod"/>
            </a:pPr>
            <a:r>
              <a:rPr lang="en-US" altLang="en-US" sz="2600" u="sng" dirty="0"/>
              <a:t>Contact/Airborne</a:t>
            </a:r>
          </a:p>
          <a:p>
            <a:pPr marL="1295400" lvl="2" indent="-623888">
              <a:buFontTx/>
              <a:buAutoNum type="arabicPeriod"/>
            </a:pPr>
            <a:r>
              <a:rPr lang="en-US" altLang="en-US" sz="2600" u="sng" dirty="0"/>
              <a:t>Protective</a:t>
            </a:r>
          </a:p>
          <a:p>
            <a:pPr marL="1295400" lvl="2" indent="-623888">
              <a:buFontTx/>
              <a:buAutoNum type="arabicPeriod"/>
            </a:pPr>
            <a:endParaRPr lang="en-US" altLang="en-US" sz="2600" u="sng"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38686707"/>
      </p:ext>
    </p:extLst>
  </p:cSld>
  <p:clrMapOvr>
    <a:masterClrMapping/>
  </p:clrMapOvr>
  <mc:AlternateContent xmlns:mc="http://schemas.openxmlformats.org/markup-compatibility/2006" xmlns:p14="http://schemas.microsoft.com/office/powerpoint/2010/main">
    <mc:Choice Requires="p14">
      <p:transition spd="slow" p14:dur="2000" advTm="47460"/>
    </mc:Choice>
    <mc:Fallback xmlns="">
      <p:transition spd="slow" advTm="4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509A0-8AB4-4624-A994-C0DADEC34581}"/>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F6584A7B-A445-42B2-A57B-2FF63E49E56F}"/>
              </a:ext>
            </a:extLst>
          </p:cNvPr>
          <p:cNvSpPr>
            <a:spLocks noGrp="1"/>
          </p:cNvSpPr>
          <p:nvPr>
            <p:ph idx="1"/>
          </p:nvPr>
        </p:nvSpPr>
        <p:spPr>
          <a:xfrm>
            <a:off x="574729" y="1574909"/>
            <a:ext cx="8206414" cy="4351338"/>
          </a:xfrm>
        </p:spPr>
        <p:txBody>
          <a:bodyPr/>
          <a:lstStyle/>
          <a:p>
            <a:r>
              <a:rPr lang="en-US" dirty="0"/>
              <a:t>Understand the overview of UH  Infection Prevention &amp; Control Program</a:t>
            </a:r>
          </a:p>
          <a:p>
            <a:r>
              <a:rPr lang="en-US" dirty="0"/>
              <a:t>Define some terms and discuss the impact of healthcare-associated infections (HAIs).</a:t>
            </a:r>
          </a:p>
          <a:p>
            <a:r>
              <a:rPr lang="en-US" dirty="0"/>
              <a:t>Describe the Chain of Infection and measures to break the chain.</a:t>
            </a:r>
          </a:p>
          <a:p>
            <a:r>
              <a:rPr lang="en-US" altLang="en-US" dirty="0">
                <a:solidFill>
                  <a:sysClr val="windowText" lastClr="000000"/>
                </a:solidFill>
                <a:latin typeface="Gill Sans MT" panose="020B0502020104020203"/>
              </a:rPr>
              <a:t>Discuss Standard  Precautions and Transmission-based Precautions</a:t>
            </a:r>
          </a:p>
          <a:p>
            <a:r>
              <a:rPr lang="en-US" altLang="en-US" dirty="0">
                <a:solidFill>
                  <a:sysClr val="windowText" lastClr="000000"/>
                </a:solidFill>
                <a:latin typeface="Gill Sans MT" panose="020B0502020104020203"/>
              </a:rPr>
              <a:t>Familiarize with the proper use of surface and patient care equipment  disinfectants</a:t>
            </a:r>
          </a:p>
          <a:p>
            <a:r>
              <a:rPr lang="en-US" dirty="0"/>
              <a:t>Describe Employee health related measures</a:t>
            </a:r>
          </a:p>
        </p:txBody>
      </p:sp>
      <p:pic>
        <p:nvPicPr>
          <p:cNvPr id="4" name="Picture 3">
            <a:extLst>
              <a:ext uri="{FF2B5EF4-FFF2-40B4-BE49-F238E27FC236}">
                <a16:creationId xmlns:a16="http://schemas.microsoft.com/office/drawing/2014/main" id="{A2523EE8-4114-468A-A0C5-5B9A870FF4B9}"/>
              </a:ext>
            </a:extLst>
          </p:cNvPr>
          <p:cNvPicPr>
            <a:picLocks noChangeAspect="1"/>
          </p:cNvPicPr>
          <p:nvPr/>
        </p:nvPicPr>
        <p:blipFill>
          <a:blip r:embed="rId5"/>
          <a:stretch>
            <a:fillRect/>
          </a:stretch>
        </p:blipFill>
        <p:spPr>
          <a:xfrm>
            <a:off x="8781143" y="1549524"/>
            <a:ext cx="2960124" cy="4361682"/>
          </a:xfrm>
          <a:prstGeom prst="rect">
            <a:avLst/>
          </a:prstGeom>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251433492"/>
      </p:ext>
    </p:extLst>
  </p:cSld>
  <p:clrMapOvr>
    <a:masterClrMapping/>
  </p:clrMapOvr>
  <mc:AlternateContent xmlns:mc="http://schemas.openxmlformats.org/markup-compatibility/2006" xmlns:p14="http://schemas.microsoft.com/office/powerpoint/2010/main">
    <mc:Choice Requires="p14">
      <p:transition spd="slow" p14:dur="2000" advTm="33551"/>
    </mc:Choice>
    <mc:Fallback xmlns="">
      <p:transition spd="slow" advTm="33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8"/>
                </p:tgtEl>
              </p:cMediaNode>
            </p:audio>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9791F-9AE1-442C-9500-CFCA54FC0235}"/>
              </a:ext>
            </a:extLst>
          </p:cNvPr>
          <p:cNvSpPr>
            <a:spLocks noGrp="1"/>
          </p:cNvSpPr>
          <p:nvPr>
            <p:ph type="title"/>
          </p:nvPr>
        </p:nvSpPr>
        <p:spPr>
          <a:xfrm>
            <a:off x="648929" y="209006"/>
            <a:ext cx="3505495" cy="1406854"/>
          </a:xfrm>
        </p:spPr>
        <p:txBody>
          <a:bodyPr vert="horz" lIns="91440" tIns="45720" rIns="91440" bIns="45720" rtlCol="0" anchor="ctr">
            <a:normAutofit fontScale="90000"/>
          </a:bodyPr>
          <a:lstStyle/>
          <a:p>
            <a:r>
              <a:rPr lang="en-US" sz="4400" kern="1200" dirty="0">
                <a:solidFill>
                  <a:schemeClr val="tx1"/>
                </a:solidFill>
                <a:latin typeface="+mj-lt"/>
                <a:ea typeface="+mj-ea"/>
                <a:cs typeface="+mj-cs"/>
              </a:rPr>
              <a:t>Contact Precautions</a:t>
            </a:r>
            <a:br>
              <a:rPr lang="en-US" sz="4400" kern="1200" dirty="0">
                <a:solidFill>
                  <a:schemeClr val="tx1"/>
                </a:solidFill>
                <a:latin typeface="+mj-lt"/>
                <a:ea typeface="+mj-ea"/>
                <a:cs typeface="+mj-cs"/>
              </a:rPr>
            </a:br>
            <a:r>
              <a:rPr lang="en-US" sz="3100" dirty="0">
                <a:solidFill>
                  <a:schemeClr val="tx1"/>
                </a:solidFill>
                <a:latin typeface="+mj-lt"/>
                <a:cs typeface="+mj-cs"/>
              </a:rPr>
              <a:t>3 levels:</a:t>
            </a:r>
            <a:endParaRPr lang="en-US" sz="3100" kern="1200" dirty="0">
              <a:solidFill>
                <a:schemeClr val="tx1"/>
              </a:solidFill>
              <a:latin typeface="+mj-lt"/>
              <a:cs typeface="+mj-cs"/>
            </a:endParaRPr>
          </a:p>
        </p:txBody>
      </p:sp>
      <p:sp>
        <p:nvSpPr>
          <p:cNvPr id="5" name="Rectangle 3">
            <a:extLst>
              <a:ext uri="{FF2B5EF4-FFF2-40B4-BE49-F238E27FC236}">
                <a16:creationId xmlns:a16="http://schemas.microsoft.com/office/drawing/2014/main" id="{6F520D68-BE21-477E-A250-504DE96750AD}"/>
              </a:ext>
            </a:extLst>
          </p:cNvPr>
          <p:cNvSpPr>
            <a:spLocks noGrp="1" noChangeArrowheads="1"/>
          </p:cNvSpPr>
          <p:nvPr>
            <p:ph sz="half" idx="1"/>
          </p:nvPr>
        </p:nvSpPr>
        <p:spPr>
          <a:xfrm>
            <a:off x="648930" y="1615861"/>
            <a:ext cx="3788779" cy="4271134"/>
          </a:xfrm>
        </p:spPr>
        <p:txBody>
          <a:bodyPr vert="horz" lIns="91440" tIns="45720" rIns="91440" bIns="45720" rtlCol="0">
            <a:normAutofit lnSpcReduction="10000"/>
          </a:bodyPr>
          <a:lstStyle/>
          <a:p>
            <a:pPr marL="273050">
              <a:buClr>
                <a:schemeClr val="bg2"/>
              </a:buClr>
              <a:buSzPct val="115000"/>
            </a:pPr>
            <a:r>
              <a:rPr lang="en-US" altLang="en-US" sz="2400" b="1" dirty="0">
                <a:latin typeface="+mn-lt"/>
                <a:cs typeface="+mn-cs"/>
              </a:rPr>
              <a:t>I. General Contact Precautions </a:t>
            </a:r>
          </a:p>
          <a:p>
            <a:pPr marL="273050">
              <a:buClr>
                <a:schemeClr val="bg2"/>
              </a:buClr>
              <a:buSzPct val="115000"/>
            </a:pPr>
            <a:r>
              <a:rPr lang="en-US" altLang="en-US" sz="1200" dirty="0">
                <a:latin typeface="+mn-lt"/>
                <a:cs typeface="+mn-cs"/>
              </a:rPr>
              <a:t>- an Isolation is designed to interrupt transmission of infection spread by contact route. </a:t>
            </a:r>
          </a:p>
          <a:p>
            <a:pPr marL="273050">
              <a:buClr>
                <a:schemeClr val="bg2"/>
              </a:buClr>
              <a:buSzPct val="115000"/>
            </a:pPr>
            <a:r>
              <a:rPr lang="en-US" altLang="en-US" sz="1200" dirty="0">
                <a:latin typeface="+mn-lt"/>
                <a:cs typeface="+mn-cs"/>
              </a:rPr>
              <a:t>Must be used in conjunction with Standard Precautions.</a:t>
            </a:r>
          </a:p>
          <a:p>
            <a:pPr marL="44450" indent="0">
              <a:buNone/>
            </a:pPr>
            <a:r>
              <a:rPr lang="en-US" altLang="en-US" sz="1200" dirty="0">
                <a:latin typeface="+mn-lt"/>
                <a:cs typeface="+mn-cs"/>
              </a:rPr>
              <a:t> </a:t>
            </a:r>
          </a:p>
          <a:p>
            <a:pPr marL="273050"/>
            <a:r>
              <a:rPr lang="en-US" altLang="en-US" sz="1200" dirty="0">
                <a:latin typeface="+mn-lt"/>
                <a:cs typeface="+mn-cs"/>
              </a:rPr>
              <a:t>Requires a single room/private with signage.</a:t>
            </a:r>
          </a:p>
          <a:p>
            <a:pPr marL="273050"/>
            <a:r>
              <a:rPr lang="en-US" altLang="en-US" sz="1200" dirty="0">
                <a:latin typeface="+mn-lt"/>
                <a:cs typeface="+mn-cs"/>
              </a:rPr>
              <a:t>Used for patients known or suspected to be infected or colonized with antibiotic-resistant organisms such as MRSA, VRE, ESBL gram negative bacteria</a:t>
            </a:r>
          </a:p>
          <a:p>
            <a:pPr marL="273050"/>
            <a:r>
              <a:rPr lang="en-US" altLang="en-US" sz="1200" dirty="0">
                <a:latin typeface="+mn-lt"/>
                <a:cs typeface="+mn-cs"/>
              </a:rPr>
              <a:t>Communicable skin conditions such as lice and scabies</a:t>
            </a:r>
          </a:p>
          <a:p>
            <a:pPr marL="273050"/>
            <a:r>
              <a:rPr lang="en-US" altLang="en-US" sz="1200" dirty="0">
                <a:latin typeface="+mn-lt"/>
                <a:cs typeface="+mn-cs"/>
              </a:rPr>
              <a:t>Varicella-zoster (localized) among immunocompetent patients</a:t>
            </a:r>
          </a:p>
          <a:p>
            <a:pPr marL="44450" indent="0">
              <a:buNone/>
            </a:pPr>
            <a:endParaRPr lang="en-US" sz="1200" dirty="0">
              <a:latin typeface="+mn-lt"/>
              <a:cs typeface="+mn-cs"/>
            </a:endParaRPr>
          </a:p>
          <a:p>
            <a:pPr marL="44450" indent="0">
              <a:buNone/>
            </a:pPr>
            <a:r>
              <a:rPr lang="en-US" altLang="en-US" sz="1200" dirty="0">
                <a:latin typeface="+mn-lt"/>
                <a:cs typeface="+mn-cs"/>
              </a:rPr>
              <a:t>	 	</a:t>
            </a: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8">
            <a:extLst>
              <a:ext uri="{FF2B5EF4-FFF2-40B4-BE49-F238E27FC236}">
                <a16:creationId xmlns:a16="http://schemas.microsoft.com/office/drawing/2014/main" id="{C095ADDC-214A-4DF7-9528-819FB0E5F3B2}"/>
              </a:ext>
            </a:extLst>
          </p:cNvPr>
          <p:cNvPicPr>
            <a:picLocks noGrp="1" noChangeAspect="1"/>
          </p:cNvPicPr>
          <p:nvPr>
            <p:ph sz="half" idx="2"/>
          </p:nvPr>
        </p:nvPicPr>
        <p:blipFill>
          <a:blip r:embed="rId4"/>
          <a:stretch>
            <a:fillRect/>
          </a:stretch>
        </p:blipFill>
        <p:spPr>
          <a:xfrm>
            <a:off x="5809247" y="807593"/>
            <a:ext cx="5212560" cy="5239568"/>
          </a:xfrm>
          <a:prstGeom prst="rect">
            <a:avLst/>
          </a:prstGeom>
          <a:effectLst/>
        </p:spPr>
      </p:pic>
      <p:pic>
        <p:nvPicPr>
          <p:cNvPr id="34" name="Audio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77981266"/>
      </p:ext>
    </p:extLst>
  </p:cSld>
  <p:clrMapOvr>
    <a:masterClrMapping/>
  </p:clrMapOvr>
  <mc:AlternateContent xmlns:mc="http://schemas.openxmlformats.org/markup-compatibility/2006" xmlns:p14="http://schemas.microsoft.com/office/powerpoint/2010/main">
    <mc:Choice Requires="p14">
      <p:transition spd="slow" p14:dur="2000" advTm="120492"/>
    </mc:Choice>
    <mc:Fallback xmlns="">
      <p:transition spd="slow" advTm="120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D862B-0B5E-4930-9C88-27BB53EA2B85}"/>
              </a:ext>
            </a:extLst>
          </p:cNvPr>
          <p:cNvSpPr>
            <a:spLocks noGrp="1"/>
          </p:cNvSpPr>
          <p:nvPr>
            <p:ph type="title"/>
          </p:nvPr>
        </p:nvSpPr>
        <p:spPr>
          <a:xfrm>
            <a:off x="648929" y="629266"/>
            <a:ext cx="3505495" cy="1399831"/>
          </a:xfrm>
        </p:spPr>
        <p:txBody>
          <a:bodyPr vert="horz" lIns="91440" tIns="45720" rIns="91440" bIns="45720" rtlCol="0" anchor="ctr">
            <a:normAutofit fontScale="90000"/>
          </a:bodyPr>
          <a:lstStyle/>
          <a:p>
            <a:r>
              <a:rPr lang="en-US" sz="4100" kern="1200" dirty="0">
                <a:solidFill>
                  <a:schemeClr val="tx1"/>
                </a:solidFill>
                <a:latin typeface="+mj-lt"/>
                <a:ea typeface="+mj-ea"/>
                <a:cs typeface="+mj-cs"/>
              </a:rPr>
              <a:t>II. Special Contact Precautions</a:t>
            </a:r>
          </a:p>
        </p:txBody>
      </p:sp>
      <p:sp>
        <p:nvSpPr>
          <p:cNvPr id="6" name="Content Placeholder 1">
            <a:extLst>
              <a:ext uri="{FF2B5EF4-FFF2-40B4-BE49-F238E27FC236}">
                <a16:creationId xmlns:a16="http://schemas.microsoft.com/office/drawing/2014/main" id="{2BD2287F-8BF2-4EDD-87E4-276DF66F6D16}"/>
              </a:ext>
            </a:extLst>
          </p:cNvPr>
          <p:cNvSpPr>
            <a:spLocks noGrp="1"/>
          </p:cNvSpPr>
          <p:nvPr>
            <p:ph sz="half" idx="1"/>
          </p:nvPr>
        </p:nvSpPr>
        <p:spPr>
          <a:xfrm>
            <a:off x="648931" y="2438400"/>
            <a:ext cx="3505494" cy="3785419"/>
          </a:xfrm>
        </p:spPr>
        <p:txBody>
          <a:bodyPr vert="horz" lIns="91440" tIns="45720" rIns="91440" bIns="45720" rtlCol="0">
            <a:normAutofit/>
          </a:bodyPr>
          <a:lstStyle/>
          <a:p>
            <a:pPr marL="685800" lvl="2" indent="0">
              <a:buNone/>
            </a:pPr>
            <a:r>
              <a:rPr lang="en-US" sz="1400" dirty="0">
                <a:latin typeface="+mn-lt"/>
                <a:cs typeface="+mn-cs"/>
              </a:rPr>
              <a:t>- Are used for diseases such as :</a:t>
            </a:r>
          </a:p>
          <a:p>
            <a:pPr lvl="2"/>
            <a:r>
              <a:rPr lang="en-US" sz="1400" dirty="0">
                <a:latin typeface="+mn-lt"/>
                <a:cs typeface="+mn-cs"/>
              </a:rPr>
              <a:t>Clostridium Difficile</a:t>
            </a:r>
          </a:p>
          <a:p>
            <a:pPr lvl="2"/>
            <a:r>
              <a:rPr lang="en-US" sz="1400" dirty="0">
                <a:latin typeface="+mn-lt"/>
                <a:cs typeface="+mn-cs"/>
              </a:rPr>
              <a:t> Norovirus</a:t>
            </a:r>
          </a:p>
          <a:p>
            <a:pPr marL="288925" lvl="2"/>
            <a:endParaRPr lang="en-US" sz="1400" dirty="0">
              <a:latin typeface="+mn-lt"/>
              <a:cs typeface="+mn-cs"/>
            </a:endParaRPr>
          </a:p>
          <a:p>
            <a:r>
              <a:rPr lang="en-US" sz="1400" b="1" dirty="0">
                <a:latin typeface="+mn-lt"/>
                <a:cs typeface="+mn-cs"/>
              </a:rPr>
              <a:t>Special Contact Precautions</a:t>
            </a:r>
            <a:r>
              <a:rPr lang="en-US" sz="1400" dirty="0">
                <a:latin typeface="+mn-lt"/>
                <a:cs typeface="+mn-cs"/>
              </a:rPr>
              <a:t> require (in addition to guidelines for General Contact Isolation Precautions):</a:t>
            </a:r>
          </a:p>
          <a:p>
            <a:pPr marL="285750" lvl="0"/>
            <a:r>
              <a:rPr lang="en-US" sz="1400" dirty="0">
                <a:latin typeface="+mn-lt"/>
                <a:cs typeface="+mn-cs"/>
              </a:rPr>
              <a:t>Hand hygiene with </a:t>
            </a:r>
            <a:r>
              <a:rPr lang="en-US" sz="1400" u="sng" dirty="0">
                <a:latin typeface="+mn-lt"/>
                <a:cs typeface="+mn-cs"/>
              </a:rPr>
              <a:t>soap and water after contact </a:t>
            </a:r>
            <a:r>
              <a:rPr lang="en-US" sz="1400" dirty="0">
                <a:latin typeface="+mn-lt"/>
                <a:cs typeface="+mn-cs"/>
              </a:rPr>
              <a:t>with the patient and his/her environment</a:t>
            </a:r>
          </a:p>
          <a:p>
            <a:pPr marL="285750"/>
            <a:r>
              <a:rPr lang="en-US" sz="1400" dirty="0">
                <a:latin typeface="+mn-lt"/>
                <a:cs typeface="+mn-cs"/>
              </a:rPr>
              <a:t>Use of a </a:t>
            </a:r>
            <a:r>
              <a:rPr lang="en-US" sz="1400" u="sng" dirty="0">
                <a:latin typeface="+mn-lt"/>
                <a:cs typeface="+mn-cs"/>
              </a:rPr>
              <a:t>bleach-based product for cleaning </a:t>
            </a:r>
            <a:r>
              <a:rPr lang="en-US" sz="1400" dirty="0">
                <a:latin typeface="+mn-lt"/>
                <a:cs typeface="+mn-cs"/>
              </a:rPr>
              <a:t>reusable equipment used on the patient and cleaning of his/her environment</a:t>
            </a:r>
          </a:p>
          <a:p>
            <a:pPr marL="0" lvl="1"/>
            <a:endParaRPr lang="en-US" sz="1400" dirty="0">
              <a:latin typeface="+mn-lt"/>
              <a:cs typeface="+mn-cs"/>
            </a:endParaRP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C73A773-CCCD-4B82-8B64-82B98375BA50}"/>
              </a:ext>
            </a:extLst>
          </p:cNvPr>
          <p:cNvPicPr>
            <a:picLocks noGrp="1" noChangeAspect="1"/>
          </p:cNvPicPr>
          <p:nvPr>
            <p:ph sz="half" idx="2"/>
          </p:nvPr>
        </p:nvPicPr>
        <p:blipFill>
          <a:blip r:embed="rId4"/>
          <a:stretch>
            <a:fillRect/>
          </a:stretch>
        </p:blipFill>
        <p:spPr>
          <a:xfrm>
            <a:off x="5405862" y="1132507"/>
            <a:ext cx="6019331" cy="4589740"/>
          </a:xfrm>
          <a:prstGeom prst="rect">
            <a:avLst/>
          </a:prstGeom>
          <a:noFill/>
          <a:effectLst/>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53045192"/>
      </p:ext>
    </p:extLst>
  </p:cSld>
  <p:clrMapOvr>
    <a:masterClrMapping/>
  </p:clrMapOvr>
  <mc:AlternateContent xmlns:mc="http://schemas.openxmlformats.org/markup-compatibility/2006" xmlns:p14="http://schemas.microsoft.com/office/powerpoint/2010/main">
    <mc:Choice Requires="p14">
      <p:transition spd="slow" p14:dur="2000" advTm="65850"/>
    </mc:Choice>
    <mc:Fallback xmlns="">
      <p:transition spd="slow" advTm="65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24BAB100-8566-4B14-A07B-DF8C599E392D}"/>
              </a:ext>
            </a:extLst>
          </p:cNvPr>
          <p:cNvSpPr txBox="1">
            <a:spLocks noGrp="1"/>
          </p:cNvSpPr>
          <p:nvPr>
            <p:ph type="title"/>
          </p:nvPr>
        </p:nvSpPr>
        <p:spPr bwMode="auto">
          <a:xfrm>
            <a:off x="648929" y="-6461"/>
            <a:ext cx="3505495" cy="162232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numCol="1" rtlCol="0" anchor="ctr" anchorCtr="0" compatLnSpc="1">
            <a:prstTxWarp prst="textNoShape">
              <a:avLst/>
            </a:prstTxWarp>
            <a:normAutofit/>
          </a:bodyPr>
          <a:lstStyle>
            <a:lvl1pPr algn="l" rtl="0" eaLnBrk="1" fontAlgn="base" hangingPunct="1">
              <a:lnSpc>
                <a:spcPct val="90000"/>
              </a:lnSpc>
              <a:spcBef>
                <a:spcPct val="0"/>
              </a:spcBef>
              <a:spcAft>
                <a:spcPct val="0"/>
              </a:spcAft>
              <a:defRPr sz="2800" b="1">
                <a:solidFill>
                  <a:srgbClr val="002265"/>
                </a:solidFill>
                <a:latin typeface="+mj-lt"/>
                <a:ea typeface="ＭＳ Ｐゴシック" charset="0"/>
                <a:cs typeface="ＭＳ Ｐゴシック" charset="0"/>
              </a:defRPr>
            </a:lvl1pPr>
            <a:lvl2pPr algn="ctr"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600" b="1">
                <a:solidFill>
                  <a:schemeClr val="tx2"/>
                </a:solidFill>
                <a:latin typeface="Arial" charset="0"/>
              </a:defRPr>
            </a:lvl6pPr>
            <a:lvl7pPr marL="914400" algn="ctr" rtl="0" eaLnBrk="1" fontAlgn="base" hangingPunct="1">
              <a:spcBef>
                <a:spcPct val="0"/>
              </a:spcBef>
              <a:spcAft>
                <a:spcPct val="0"/>
              </a:spcAft>
              <a:defRPr sz="3600" b="1">
                <a:solidFill>
                  <a:schemeClr val="tx2"/>
                </a:solidFill>
                <a:latin typeface="Arial" charset="0"/>
              </a:defRPr>
            </a:lvl7pPr>
            <a:lvl8pPr marL="1371600" algn="ctr" rtl="0" eaLnBrk="1" fontAlgn="base" hangingPunct="1">
              <a:spcBef>
                <a:spcPct val="0"/>
              </a:spcBef>
              <a:spcAft>
                <a:spcPct val="0"/>
              </a:spcAft>
              <a:defRPr sz="3600" b="1">
                <a:solidFill>
                  <a:schemeClr val="tx2"/>
                </a:solidFill>
                <a:latin typeface="Arial" charset="0"/>
              </a:defRPr>
            </a:lvl8pPr>
            <a:lvl9pPr marL="1828800" algn="ctr" rtl="0" eaLnBrk="1" fontAlgn="base" hangingPunct="1">
              <a:spcBef>
                <a:spcPct val="0"/>
              </a:spcBef>
              <a:spcAft>
                <a:spcPct val="0"/>
              </a:spcAft>
              <a:defRPr sz="3600" b="1">
                <a:solidFill>
                  <a:schemeClr val="tx2"/>
                </a:solidFill>
                <a:latin typeface="Arial" charset="0"/>
              </a:defRPr>
            </a:lvl9pPr>
          </a:lstStyle>
          <a:p>
            <a:pPr>
              <a:spcAft>
                <a:spcPts val="600"/>
              </a:spcAft>
            </a:pPr>
            <a:r>
              <a:rPr lang="en-US" sz="3100" kern="1200" dirty="0">
                <a:solidFill>
                  <a:schemeClr val="tx1"/>
                </a:solidFill>
                <a:latin typeface="+mj-lt"/>
                <a:ea typeface="+mj-ea"/>
                <a:cs typeface="+mj-cs"/>
              </a:rPr>
              <a:t>III. Enhanced Contact Precautions </a:t>
            </a:r>
          </a:p>
        </p:txBody>
      </p:sp>
      <p:sp>
        <p:nvSpPr>
          <p:cNvPr id="6" name="Content Placeholder 1">
            <a:extLst>
              <a:ext uri="{FF2B5EF4-FFF2-40B4-BE49-F238E27FC236}">
                <a16:creationId xmlns:a16="http://schemas.microsoft.com/office/drawing/2014/main" id="{1EA37E7F-F1BA-47A2-955B-4B54032E7164}"/>
              </a:ext>
            </a:extLst>
          </p:cNvPr>
          <p:cNvSpPr txBox="1">
            <a:spLocks noGrp="1"/>
          </p:cNvSpPr>
          <p:nvPr>
            <p:ph sz="half" idx="1"/>
          </p:nvPr>
        </p:nvSpPr>
        <p:spPr bwMode="auto">
          <a:xfrm>
            <a:off x="648931" y="1384664"/>
            <a:ext cx="3505494" cy="461554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numCol="1" rtlCol="0" anchorCtr="0" compatLnSpc="1">
            <a:prstTxWarp prst="textNoShape">
              <a:avLst/>
            </a:prstTxWarp>
            <a:normAutofit/>
          </a:bodyPr>
          <a:lstStyle>
            <a:lvl1pPr marL="0" indent="0" algn="l" rtl="0" eaLnBrk="1" fontAlgn="base" hangingPunct="1">
              <a:spcBef>
                <a:spcPct val="20000"/>
              </a:spcBef>
              <a:spcAft>
                <a:spcPct val="0"/>
              </a:spcAft>
              <a:buNone/>
              <a:defRPr sz="1800">
                <a:solidFill>
                  <a:schemeClr val="tx1"/>
                </a:solidFill>
                <a:latin typeface="+mn-lt"/>
                <a:ea typeface="ＭＳ Ｐゴシック" charset="0"/>
                <a:cs typeface="ＭＳ Ｐゴシック" charset="0"/>
              </a:defRPr>
            </a:lvl1pPr>
            <a:lvl2pPr marL="228600" indent="-228600"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ＭＳ Ｐゴシック" charset="0"/>
              </a:defRPr>
            </a:lvl2pPr>
            <a:lvl3pPr marL="517525" indent="-228600"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ＭＳ Ｐゴシック" charset="0"/>
              </a:defRPr>
            </a:lvl3pPr>
            <a:lvl4pPr marL="800100" indent="-228600" algn="l" rtl="0" eaLnBrk="1" fontAlgn="base" hangingPunct="1">
              <a:spcBef>
                <a:spcPct val="20000"/>
              </a:spcBef>
              <a:spcAft>
                <a:spcPct val="0"/>
              </a:spcAft>
              <a:buFont typeface="Arial" panose="020B0604020202020204" pitchFamily="34" charset="0"/>
              <a:buChar char="•"/>
              <a:tabLst/>
              <a:defRPr sz="1800">
                <a:solidFill>
                  <a:schemeClr val="tx1"/>
                </a:solidFill>
                <a:latin typeface="+mn-lt"/>
                <a:ea typeface="ＭＳ Ｐゴシック" charset="0"/>
              </a:defRPr>
            </a:lvl4pPr>
            <a:lvl5pPr marL="1143000" indent="-228600" algn="l" rtl="0" eaLnBrk="1" fontAlgn="base" hangingPunct="1">
              <a:spcBef>
                <a:spcPct val="20000"/>
              </a:spcBef>
              <a:spcAft>
                <a:spcPct val="0"/>
              </a:spcAft>
              <a:buFont typeface="Tahoma" panose="020B0604030504040204" pitchFamily="34" charset="0"/>
              <a:buChar char="̶"/>
              <a:defRPr sz="18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288925" lvl="2" indent="0">
              <a:buNone/>
            </a:pPr>
            <a:r>
              <a:rPr lang="en-US" sz="1400" dirty="0">
                <a:ea typeface="+mn-ea"/>
                <a:cs typeface="+mn-cs"/>
              </a:rPr>
              <a:t>Are used for those diseases such as:</a:t>
            </a:r>
          </a:p>
          <a:p>
            <a:pPr lvl="2">
              <a:buFont typeface="Arial" pitchFamily="34" charset="0"/>
              <a:buChar char="•"/>
            </a:pPr>
            <a:r>
              <a:rPr lang="en-US" sz="1400" dirty="0">
                <a:ea typeface="+mn-ea"/>
                <a:cs typeface="+mn-cs"/>
              </a:rPr>
              <a:t>Candida </a:t>
            </a:r>
            <a:r>
              <a:rPr lang="en-US" sz="1400" dirty="0" err="1">
                <a:ea typeface="+mn-ea"/>
                <a:cs typeface="+mn-cs"/>
              </a:rPr>
              <a:t>auris</a:t>
            </a:r>
            <a:endParaRPr lang="en-US" sz="1400" dirty="0">
              <a:ea typeface="+mn-ea"/>
              <a:cs typeface="+mn-cs"/>
            </a:endParaRPr>
          </a:p>
          <a:p>
            <a:pPr lvl="2">
              <a:buFont typeface="Arial" pitchFamily="34" charset="0"/>
              <a:buChar char="•"/>
            </a:pPr>
            <a:r>
              <a:rPr lang="en-US" sz="1400" dirty="0" err="1">
                <a:ea typeface="+mn-ea"/>
                <a:cs typeface="+mn-cs"/>
              </a:rPr>
              <a:t>Carbapenem</a:t>
            </a:r>
            <a:r>
              <a:rPr lang="en-US" sz="1400" dirty="0">
                <a:ea typeface="+mn-ea"/>
                <a:cs typeface="+mn-cs"/>
              </a:rPr>
              <a:t> Resistant </a:t>
            </a:r>
            <a:r>
              <a:rPr lang="en-US" sz="1400" dirty="0" err="1">
                <a:ea typeface="+mn-ea"/>
                <a:cs typeface="+mn-cs"/>
              </a:rPr>
              <a:t>Acinetobacter</a:t>
            </a:r>
            <a:r>
              <a:rPr lang="en-US" sz="1400" dirty="0">
                <a:ea typeface="+mn-ea"/>
                <a:cs typeface="+mn-cs"/>
              </a:rPr>
              <a:t> </a:t>
            </a:r>
          </a:p>
          <a:p>
            <a:pPr lvl="2">
              <a:buFont typeface="Arial" pitchFamily="34" charset="0"/>
              <a:buChar char="•"/>
            </a:pPr>
            <a:r>
              <a:rPr lang="en-US" sz="1400" dirty="0">
                <a:ea typeface="+mn-ea"/>
                <a:cs typeface="+mn-cs"/>
              </a:rPr>
              <a:t>Extremely drug resistant (XDR) Gram Negative bacteria </a:t>
            </a:r>
          </a:p>
          <a:p>
            <a:pPr marL="288925" lvl="2" indent="0">
              <a:buNone/>
            </a:pPr>
            <a:endParaRPr lang="en-US" sz="1400" dirty="0">
              <a:ea typeface="+mn-ea"/>
              <a:cs typeface="+mn-cs"/>
            </a:endParaRPr>
          </a:p>
          <a:p>
            <a:pPr indent="-228600">
              <a:buFont typeface="Arial" panose="020B0604020202020204" pitchFamily="34" charset="0"/>
              <a:buChar char="•"/>
            </a:pPr>
            <a:r>
              <a:rPr lang="en-US" sz="1400" b="1" dirty="0">
                <a:ea typeface="+mn-ea"/>
                <a:cs typeface="+mn-cs"/>
              </a:rPr>
              <a:t>Enhanced Contact Precautions</a:t>
            </a:r>
            <a:r>
              <a:rPr lang="en-US" sz="1400" dirty="0">
                <a:ea typeface="+mn-ea"/>
                <a:cs typeface="+mn-cs"/>
              </a:rPr>
              <a:t> require (in addition to guidelines for General Contact Isolation Precautions):</a:t>
            </a:r>
          </a:p>
          <a:p>
            <a:pPr marL="285750" indent="-228600">
              <a:buFont typeface="Arial" panose="020B0604020202020204" pitchFamily="34" charset="0"/>
              <a:buChar char="•"/>
            </a:pPr>
            <a:r>
              <a:rPr lang="en-US" sz="1400" dirty="0">
                <a:ea typeface="+mn-ea"/>
                <a:cs typeface="+mn-cs"/>
              </a:rPr>
              <a:t>Hand hygiene with </a:t>
            </a:r>
            <a:r>
              <a:rPr lang="en-US" sz="1400" u="sng" dirty="0">
                <a:ea typeface="+mn-ea"/>
                <a:cs typeface="+mn-cs"/>
              </a:rPr>
              <a:t>alcohol-based hand sanitizer </a:t>
            </a:r>
            <a:r>
              <a:rPr lang="en-US" sz="1400" dirty="0">
                <a:ea typeface="+mn-ea"/>
                <a:cs typeface="+mn-cs"/>
              </a:rPr>
              <a:t>before and after contact with the patient and his/her environment</a:t>
            </a:r>
          </a:p>
          <a:p>
            <a:pPr marL="57150"/>
            <a:endParaRPr lang="en-US" sz="1400" dirty="0">
              <a:ea typeface="+mn-ea"/>
              <a:cs typeface="+mn-cs"/>
            </a:endParaRPr>
          </a:p>
          <a:p>
            <a:pPr marL="285750" indent="-228600">
              <a:buFont typeface="Arial" panose="020B0604020202020204" pitchFamily="34" charset="0"/>
              <a:buChar char="•"/>
            </a:pPr>
            <a:r>
              <a:rPr lang="en-US" sz="1400" dirty="0">
                <a:ea typeface="+mn-ea"/>
                <a:cs typeface="+mn-cs"/>
              </a:rPr>
              <a:t>Use of a </a:t>
            </a:r>
            <a:r>
              <a:rPr lang="en-US" sz="1400" u="sng" dirty="0">
                <a:ea typeface="+mn-ea"/>
                <a:cs typeface="+mn-cs"/>
              </a:rPr>
              <a:t>bleach-based product for cleaning </a:t>
            </a:r>
            <a:r>
              <a:rPr lang="en-US" sz="1400" dirty="0">
                <a:ea typeface="+mn-ea"/>
                <a:cs typeface="+mn-cs"/>
              </a:rPr>
              <a:t>reusable equipment used on the patient and cleaning of his/her environment</a:t>
            </a:r>
          </a:p>
          <a:p>
            <a:pPr marL="57150"/>
            <a:endParaRPr lang="en-US" sz="1400" dirty="0">
              <a:ea typeface="+mn-ea"/>
              <a:cs typeface="+mn-cs"/>
            </a:endParaRPr>
          </a:p>
          <a:p>
            <a:pPr marL="285750" indent="-228600">
              <a:buFont typeface="Arial" panose="020B0604020202020204" pitchFamily="34" charset="0"/>
              <a:buChar char="•"/>
            </a:pPr>
            <a:r>
              <a:rPr lang="en-US" sz="1400" dirty="0">
                <a:ea typeface="+mn-ea"/>
                <a:cs typeface="+mn-cs"/>
              </a:rPr>
              <a:t>Patients on Enhanced Contact Precautions will be maintained on isolation indefinitely</a:t>
            </a:r>
          </a:p>
          <a:p>
            <a:pPr marL="0" lvl="1"/>
            <a:endParaRPr lang="en-US" sz="1400" dirty="0">
              <a:ea typeface="+mn-ea"/>
              <a:cs typeface="+mn-cs"/>
            </a:endParaRP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ED45BB5-940B-4933-8CB2-26C75ADE719E}"/>
              </a:ext>
            </a:extLst>
          </p:cNvPr>
          <p:cNvPicPr>
            <a:picLocks noGrp="1" noChangeAspect="1"/>
          </p:cNvPicPr>
          <p:nvPr>
            <p:ph sz="half" idx="2"/>
          </p:nvPr>
        </p:nvPicPr>
        <p:blipFill>
          <a:blip r:embed="rId4"/>
          <a:stretch>
            <a:fillRect/>
          </a:stretch>
        </p:blipFill>
        <p:spPr>
          <a:xfrm>
            <a:off x="5405862" y="966975"/>
            <a:ext cx="6019331" cy="4920804"/>
          </a:xfrm>
          <a:prstGeom prst="rect">
            <a:avLst/>
          </a:prstGeom>
          <a:noFill/>
          <a:effectLst/>
        </p:spPr>
      </p:pic>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12171573"/>
      </p:ext>
    </p:extLst>
  </p:cSld>
  <p:clrMapOvr>
    <a:masterClrMapping/>
  </p:clrMapOvr>
  <mc:AlternateContent xmlns:mc="http://schemas.openxmlformats.org/markup-compatibility/2006" xmlns:p14="http://schemas.microsoft.com/office/powerpoint/2010/main">
    <mc:Choice Requires="p14">
      <p:transition spd="slow" p14:dur="2000" advTm="63259"/>
    </mc:Choice>
    <mc:Fallback xmlns="">
      <p:transition spd="slow" advTm="63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820D4F44-6FD9-48A8-AF77-8CA11FA9C6C9}"/>
              </a:ext>
            </a:extLst>
          </p:cNvPr>
          <p:cNvGraphicFramePr>
            <a:graphicFrameLocks noGrp="1"/>
          </p:cNvGraphicFramePr>
          <p:nvPr>
            <p:ph idx="1"/>
            <p:extLst>
              <p:ext uri="{D42A27DB-BD31-4B8C-83A1-F6EECF244321}">
                <p14:modId xmlns:p14="http://schemas.microsoft.com/office/powerpoint/2010/main" val="3104945496"/>
              </p:ext>
            </p:extLst>
          </p:nvPr>
        </p:nvGraphicFramePr>
        <p:xfrm>
          <a:off x="1244600" y="619728"/>
          <a:ext cx="9601199" cy="5466903"/>
        </p:xfrm>
        <a:graphic>
          <a:graphicData uri="http://schemas.openxmlformats.org/drawingml/2006/table">
            <a:tbl>
              <a:tblPr firstRow="1" bandRow="1">
                <a:tableStyleId>{5C22544A-7EE6-4342-B048-85BDC9FD1C3A}</a:tableStyleId>
              </a:tblPr>
              <a:tblGrid>
                <a:gridCol w="1864773">
                  <a:extLst>
                    <a:ext uri="{9D8B030D-6E8A-4147-A177-3AD203B41FA5}">
                      <a16:colId xmlns:a16="http://schemas.microsoft.com/office/drawing/2014/main" val="1351147229"/>
                    </a:ext>
                  </a:extLst>
                </a:gridCol>
                <a:gridCol w="1061489">
                  <a:extLst>
                    <a:ext uri="{9D8B030D-6E8A-4147-A177-3AD203B41FA5}">
                      <a16:colId xmlns:a16="http://schemas.microsoft.com/office/drawing/2014/main" val="321409313"/>
                    </a:ext>
                  </a:extLst>
                </a:gridCol>
                <a:gridCol w="2247293">
                  <a:extLst>
                    <a:ext uri="{9D8B030D-6E8A-4147-A177-3AD203B41FA5}">
                      <a16:colId xmlns:a16="http://schemas.microsoft.com/office/drawing/2014/main" val="1556668169"/>
                    </a:ext>
                  </a:extLst>
                </a:gridCol>
                <a:gridCol w="4427644">
                  <a:extLst>
                    <a:ext uri="{9D8B030D-6E8A-4147-A177-3AD203B41FA5}">
                      <a16:colId xmlns:a16="http://schemas.microsoft.com/office/drawing/2014/main" val="2257885824"/>
                    </a:ext>
                  </a:extLst>
                </a:gridCol>
              </a:tblGrid>
              <a:tr h="442333">
                <a:tc>
                  <a:txBody>
                    <a:bodyPr/>
                    <a:lstStyle/>
                    <a:p>
                      <a:r>
                        <a:rPr lang="en-US" sz="1000" dirty="0">
                          <a:solidFill>
                            <a:schemeClr val="accent2">
                              <a:lumMod val="90000"/>
                              <a:lumOff val="10000"/>
                            </a:schemeClr>
                          </a:solidFill>
                        </a:rPr>
                        <a:t>Pathogen</a:t>
                      </a:r>
                    </a:p>
                  </a:txBody>
                  <a:tcPr/>
                </a:tc>
                <a:tc>
                  <a:txBody>
                    <a:bodyPr/>
                    <a:lstStyle/>
                    <a:p>
                      <a:r>
                        <a:rPr lang="en-US" sz="1000" dirty="0">
                          <a:solidFill>
                            <a:schemeClr val="accent2">
                              <a:lumMod val="90000"/>
                              <a:lumOff val="10000"/>
                            </a:schemeClr>
                          </a:solidFill>
                        </a:rPr>
                        <a:t>Type of Isolation</a:t>
                      </a:r>
                    </a:p>
                  </a:txBody>
                  <a:tcPr/>
                </a:tc>
                <a:tc>
                  <a:txBody>
                    <a:bodyPr/>
                    <a:lstStyle/>
                    <a:p>
                      <a:r>
                        <a:rPr lang="en-US" sz="1000" dirty="0">
                          <a:solidFill>
                            <a:schemeClr val="accent2">
                              <a:lumMod val="90000"/>
                              <a:lumOff val="10000"/>
                            </a:schemeClr>
                          </a:solidFill>
                        </a:rPr>
                        <a:t>Duration of contact isolation</a:t>
                      </a:r>
                    </a:p>
                  </a:txBody>
                  <a:tcPr/>
                </a:tc>
                <a:tc>
                  <a:txBody>
                    <a:bodyPr/>
                    <a:lstStyle/>
                    <a:p>
                      <a:r>
                        <a:rPr lang="en-US" sz="1000" dirty="0">
                          <a:solidFill>
                            <a:schemeClr val="accent2">
                              <a:lumMod val="90000"/>
                              <a:lumOff val="10000"/>
                            </a:schemeClr>
                          </a:solidFill>
                        </a:rPr>
                        <a:t>Criteria for discontinuing isolation</a:t>
                      </a:r>
                    </a:p>
                  </a:txBody>
                  <a:tcPr/>
                </a:tc>
                <a:extLst>
                  <a:ext uri="{0D108BD9-81ED-4DB2-BD59-A6C34878D82A}">
                    <a16:rowId xmlns:a16="http://schemas.microsoft.com/office/drawing/2014/main" val="3729924657"/>
                  </a:ext>
                </a:extLst>
              </a:tr>
              <a:tr h="542230">
                <a:tc>
                  <a:txBody>
                    <a:bodyPr/>
                    <a:lstStyle/>
                    <a:p>
                      <a:r>
                        <a:rPr lang="en-US" sz="1000" dirty="0"/>
                        <a:t>Clostridium difficile</a:t>
                      </a:r>
                    </a:p>
                  </a:txBody>
                  <a:tcPr/>
                </a:tc>
                <a:tc>
                  <a:txBody>
                    <a:bodyPr/>
                    <a:lstStyle/>
                    <a:p>
                      <a:r>
                        <a:rPr lang="en-US" sz="1000" dirty="0"/>
                        <a:t>Special Contact</a:t>
                      </a:r>
                    </a:p>
                  </a:txBody>
                  <a:tcPr/>
                </a:tc>
                <a:tc>
                  <a:txBody>
                    <a:bodyPr/>
                    <a:lstStyle/>
                    <a:p>
                      <a:r>
                        <a:rPr lang="en-US" sz="1000" dirty="0"/>
                        <a:t>Minimum 10 days</a:t>
                      </a:r>
                    </a:p>
                    <a:p>
                      <a:endParaRPr lang="en-US" sz="1000" dirty="0"/>
                    </a:p>
                  </a:txBody>
                  <a:tcPr/>
                </a:tc>
                <a:tc>
                  <a:txBody>
                    <a:bodyPr/>
                    <a:lstStyle/>
                    <a:p>
                      <a:r>
                        <a:rPr lang="en-US" sz="1000" dirty="0"/>
                        <a:t>Completed minimum 10 days of treatment and resolution of diarrhea for at least 48 hours; Ensure terminal after discharge or transfer; use enhanced cleaning if patient remains in room</a:t>
                      </a:r>
                    </a:p>
                  </a:txBody>
                  <a:tcPr/>
                </a:tc>
                <a:extLst>
                  <a:ext uri="{0D108BD9-81ED-4DB2-BD59-A6C34878D82A}">
                    <a16:rowId xmlns:a16="http://schemas.microsoft.com/office/drawing/2014/main" val="1465248955"/>
                  </a:ext>
                </a:extLst>
              </a:tr>
              <a:tr h="391610">
                <a:tc>
                  <a:txBody>
                    <a:bodyPr/>
                    <a:lstStyle/>
                    <a:p>
                      <a:r>
                        <a:rPr lang="en-US" sz="1000" dirty="0"/>
                        <a:t>MRSA</a:t>
                      </a:r>
                    </a:p>
                  </a:txBody>
                  <a:tcPr/>
                </a:tc>
                <a:tc>
                  <a:txBody>
                    <a:bodyPr/>
                    <a:lstStyle/>
                    <a:p>
                      <a:r>
                        <a:rPr lang="en-US" sz="1000" dirty="0"/>
                        <a:t>Contact</a:t>
                      </a:r>
                    </a:p>
                  </a:txBody>
                  <a:tcPr/>
                </a:tc>
                <a:tc>
                  <a:txBody>
                    <a:bodyPr/>
                    <a:lstStyle/>
                    <a:p>
                      <a:r>
                        <a:rPr lang="en-US" sz="1000" dirty="0"/>
                        <a:t>1 year unless cleared earlier</a:t>
                      </a:r>
                    </a:p>
                  </a:txBody>
                  <a:tcPr/>
                </a:tc>
                <a:tc>
                  <a:txBody>
                    <a:bodyPr/>
                    <a:lstStyle/>
                    <a:p>
                      <a:r>
                        <a:rPr lang="en-US" sz="1000" dirty="0"/>
                        <a:t>Off antibiotics for at least 72 hours before surveillance cultures performed &amp; 1 negative swab from anterior nares</a:t>
                      </a:r>
                    </a:p>
                  </a:txBody>
                  <a:tcPr/>
                </a:tc>
                <a:extLst>
                  <a:ext uri="{0D108BD9-81ED-4DB2-BD59-A6C34878D82A}">
                    <a16:rowId xmlns:a16="http://schemas.microsoft.com/office/drawing/2014/main" val="2768323266"/>
                  </a:ext>
                </a:extLst>
              </a:tr>
              <a:tr h="542230">
                <a:tc>
                  <a:txBody>
                    <a:bodyPr/>
                    <a:lstStyle/>
                    <a:p>
                      <a:r>
                        <a:rPr lang="en-US" sz="1000" dirty="0"/>
                        <a:t>VRE</a:t>
                      </a:r>
                    </a:p>
                  </a:txBody>
                  <a:tcPr/>
                </a:tc>
                <a:tc>
                  <a:txBody>
                    <a:bodyPr/>
                    <a:lstStyle/>
                    <a:p>
                      <a:r>
                        <a:rPr lang="en-US" sz="1000" dirty="0"/>
                        <a:t>Contact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1 year unless cleared earlier</a:t>
                      </a:r>
                    </a:p>
                    <a:p>
                      <a:endParaRPr 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Off antibiotics for at least 72 hours before surveillance cultures performed &amp; 2 negative swab from rectum obtained 7 days apart.</a:t>
                      </a:r>
                    </a:p>
                    <a:p>
                      <a:endParaRPr lang="en-US" sz="1000" dirty="0"/>
                    </a:p>
                  </a:txBody>
                  <a:tcPr/>
                </a:tc>
                <a:extLst>
                  <a:ext uri="{0D108BD9-81ED-4DB2-BD59-A6C34878D82A}">
                    <a16:rowId xmlns:a16="http://schemas.microsoft.com/office/drawing/2014/main" val="2386435976"/>
                  </a:ext>
                </a:extLst>
              </a:tr>
              <a:tr h="391610">
                <a:tc>
                  <a:txBody>
                    <a:bodyPr/>
                    <a:lstStyle/>
                    <a:p>
                      <a:r>
                        <a:rPr lang="en-US" sz="1000" dirty="0"/>
                        <a:t>ESBL E coli, Gram negatives</a:t>
                      </a:r>
                    </a:p>
                  </a:txBody>
                  <a:tcPr/>
                </a:tc>
                <a:tc>
                  <a:txBody>
                    <a:bodyPr/>
                    <a:lstStyle/>
                    <a:p>
                      <a:r>
                        <a:rPr lang="en-US" sz="1000" dirty="0"/>
                        <a:t>Contact</a:t>
                      </a:r>
                    </a:p>
                  </a:txBody>
                  <a:tcPr/>
                </a:tc>
                <a:tc>
                  <a:txBody>
                    <a:bodyPr/>
                    <a:lstStyle/>
                    <a:p>
                      <a:r>
                        <a:rPr lang="en-US" sz="1000" dirty="0"/>
                        <a:t>1 year</a:t>
                      </a:r>
                    </a:p>
                  </a:txBody>
                  <a:tcPr/>
                </a:tc>
                <a:tc>
                  <a:txBody>
                    <a:bodyPr/>
                    <a:lstStyle/>
                    <a:p>
                      <a:r>
                        <a:rPr lang="en-US" sz="1000" dirty="0"/>
                        <a:t>Resolution of active infection &amp; at least 12 months since last positive culture</a:t>
                      </a:r>
                    </a:p>
                  </a:txBody>
                  <a:tcPr/>
                </a:tc>
                <a:extLst>
                  <a:ext uri="{0D108BD9-81ED-4DB2-BD59-A6C34878D82A}">
                    <a16:rowId xmlns:a16="http://schemas.microsoft.com/office/drawing/2014/main" val="1005532492"/>
                  </a:ext>
                </a:extLst>
              </a:tr>
              <a:tr h="391610">
                <a:tc>
                  <a:txBody>
                    <a:bodyPr/>
                    <a:lstStyle/>
                    <a:p>
                      <a:r>
                        <a:rPr lang="en-US" sz="1000" dirty="0"/>
                        <a:t>CRE E coli, </a:t>
                      </a:r>
                      <a:r>
                        <a:rPr lang="en-US" sz="1000" dirty="0" err="1"/>
                        <a:t>Kleb</a:t>
                      </a:r>
                      <a:r>
                        <a:rPr lang="en-US" sz="1000" dirty="0"/>
                        <a:t> </a:t>
                      </a:r>
                      <a:r>
                        <a:rPr lang="en-US" sz="1000" dirty="0" err="1"/>
                        <a:t>oxytoca</a:t>
                      </a:r>
                      <a:r>
                        <a:rPr lang="en-US" sz="1000" dirty="0"/>
                        <a:t> pr pneumoniae or </a:t>
                      </a:r>
                      <a:r>
                        <a:rPr lang="en-US" sz="1000"/>
                        <a:t>enterobacter</a:t>
                      </a:r>
                      <a:endParaRPr lang="en-US" sz="1000" dirty="0"/>
                    </a:p>
                  </a:txBody>
                  <a:tcPr/>
                </a:tc>
                <a:tc>
                  <a:txBody>
                    <a:bodyPr/>
                    <a:lstStyle/>
                    <a:p>
                      <a:r>
                        <a:rPr lang="en-US" sz="1000" dirty="0"/>
                        <a:t>Enhanced</a:t>
                      </a:r>
                    </a:p>
                    <a:p>
                      <a:r>
                        <a:rPr lang="en-US" sz="1000" dirty="0"/>
                        <a:t> Contact</a:t>
                      </a:r>
                    </a:p>
                  </a:txBody>
                  <a:tcPr/>
                </a:tc>
                <a:tc>
                  <a:txBody>
                    <a:bodyPr/>
                    <a:lstStyle/>
                    <a:p>
                      <a:r>
                        <a:rPr lang="en-US" sz="1000" dirty="0"/>
                        <a:t>Indefinitely</a:t>
                      </a:r>
                    </a:p>
                  </a:txBody>
                  <a:tcPr/>
                </a:tc>
                <a:tc>
                  <a:txBody>
                    <a:bodyPr/>
                    <a:lstStyle/>
                    <a:p>
                      <a:r>
                        <a:rPr lang="en-US" sz="1000" dirty="0"/>
                        <a:t>Consult Infection Prevention and Control</a:t>
                      </a:r>
                    </a:p>
                  </a:txBody>
                  <a:tcPr/>
                </a:tc>
                <a:extLst>
                  <a:ext uri="{0D108BD9-81ED-4DB2-BD59-A6C34878D82A}">
                    <a16:rowId xmlns:a16="http://schemas.microsoft.com/office/drawing/2014/main" val="2997061570"/>
                  </a:ext>
                </a:extLst>
              </a:tr>
              <a:tr h="542230">
                <a:tc>
                  <a:txBody>
                    <a:bodyPr/>
                    <a:lstStyle/>
                    <a:p>
                      <a:r>
                        <a:rPr lang="en-US" sz="1000" dirty="0"/>
                        <a:t>MDR- Acinetobacter or </a:t>
                      </a:r>
                    </a:p>
                    <a:p>
                      <a:r>
                        <a:rPr lang="en-US" sz="1000" dirty="0"/>
                        <a:t>Carbapenem-resistant</a:t>
                      </a:r>
                    </a:p>
                  </a:txBody>
                  <a:tcPr/>
                </a:tc>
                <a:tc>
                  <a:txBody>
                    <a:bodyPr/>
                    <a:lstStyle/>
                    <a:p>
                      <a:r>
                        <a:rPr lang="en-US" sz="1000" dirty="0"/>
                        <a:t>Enhanced</a:t>
                      </a:r>
                    </a:p>
                    <a:p>
                      <a:r>
                        <a:rPr lang="en-US" sz="1000" dirty="0"/>
                        <a:t> Contact</a:t>
                      </a:r>
                    </a:p>
                    <a:p>
                      <a:endParaRPr 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Indefinitely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endParaRPr 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Consult Infection Prevention and Control</a:t>
                      </a:r>
                    </a:p>
                    <a:p>
                      <a:endParaRPr lang="en-US" sz="1000" dirty="0"/>
                    </a:p>
                  </a:txBody>
                  <a:tcPr/>
                </a:tc>
                <a:extLst>
                  <a:ext uri="{0D108BD9-81ED-4DB2-BD59-A6C34878D82A}">
                    <a16:rowId xmlns:a16="http://schemas.microsoft.com/office/drawing/2014/main" val="2310288175"/>
                  </a:ext>
                </a:extLst>
              </a:tr>
              <a:tr h="542230">
                <a:tc>
                  <a:txBody>
                    <a:bodyPr/>
                    <a:lstStyle/>
                    <a:p>
                      <a:r>
                        <a:rPr lang="en-US" sz="1000" dirty="0"/>
                        <a:t>MDR Gram negatives</a:t>
                      </a:r>
                    </a:p>
                  </a:txBody>
                  <a:tcPr/>
                </a:tc>
                <a:tc>
                  <a:txBody>
                    <a:bodyPr/>
                    <a:lstStyle/>
                    <a:p>
                      <a:r>
                        <a:rPr lang="en-US" sz="1000" dirty="0"/>
                        <a:t>Enhanced</a:t>
                      </a:r>
                    </a:p>
                    <a:p>
                      <a:r>
                        <a:rPr lang="en-US" sz="1000" dirty="0"/>
                        <a:t> Contact</a:t>
                      </a:r>
                    </a:p>
                    <a:p>
                      <a:endParaRPr 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Indefinitely</a:t>
                      </a:r>
                    </a:p>
                    <a:p>
                      <a:endParaRPr 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Consult Infection Prevention and Control</a:t>
                      </a:r>
                    </a:p>
                    <a:p>
                      <a:endParaRPr lang="en-US" sz="1000" dirty="0"/>
                    </a:p>
                  </a:txBody>
                  <a:tcPr/>
                </a:tc>
                <a:extLst>
                  <a:ext uri="{0D108BD9-81ED-4DB2-BD59-A6C34878D82A}">
                    <a16:rowId xmlns:a16="http://schemas.microsoft.com/office/drawing/2014/main" val="175588035"/>
                  </a:ext>
                </a:extLst>
              </a:tr>
              <a:tr h="542230">
                <a:tc>
                  <a:txBody>
                    <a:bodyPr/>
                    <a:lstStyle/>
                    <a:p>
                      <a:r>
                        <a:rPr lang="en-US" sz="1000" dirty="0" err="1"/>
                        <a:t>Extemely</a:t>
                      </a:r>
                      <a:r>
                        <a:rPr lang="en-US" sz="1000" dirty="0"/>
                        <a:t> Drug resistant (XDR) gram negatives</a:t>
                      </a:r>
                    </a:p>
                  </a:txBody>
                  <a:tcPr/>
                </a:tc>
                <a:tc>
                  <a:txBody>
                    <a:bodyPr/>
                    <a:lstStyle/>
                    <a:p>
                      <a:r>
                        <a:rPr lang="en-US" sz="1000" dirty="0"/>
                        <a:t>Enhanced</a:t>
                      </a:r>
                    </a:p>
                    <a:p>
                      <a:r>
                        <a:rPr lang="en-US" sz="1000" dirty="0"/>
                        <a:t> Contact</a:t>
                      </a:r>
                    </a:p>
                    <a:p>
                      <a:endParaRPr 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Indefinitely</a:t>
                      </a:r>
                    </a:p>
                    <a:p>
                      <a:endParaRPr 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Consult Infection Prevention and Control</a:t>
                      </a:r>
                    </a:p>
                    <a:p>
                      <a:endParaRPr lang="en-US" sz="1000" dirty="0"/>
                    </a:p>
                  </a:txBody>
                  <a:tcPr/>
                </a:tc>
                <a:extLst>
                  <a:ext uri="{0D108BD9-81ED-4DB2-BD59-A6C34878D82A}">
                    <a16:rowId xmlns:a16="http://schemas.microsoft.com/office/drawing/2014/main" val="2595619041"/>
                  </a:ext>
                </a:extLst>
              </a:tr>
              <a:tr h="542230">
                <a:tc>
                  <a:txBody>
                    <a:bodyPr/>
                    <a:lstStyle/>
                    <a:p>
                      <a:r>
                        <a:rPr lang="en-US" sz="1000" dirty="0"/>
                        <a:t>VISA or VRSA</a:t>
                      </a:r>
                    </a:p>
                  </a:txBody>
                  <a:tcPr/>
                </a:tc>
                <a:tc>
                  <a:txBody>
                    <a:bodyPr/>
                    <a:lstStyle/>
                    <a:p>
                      <a:r>
                        <a:rPr lang="en-US" sz="1000" dirty="0"/>
                        <a:t>Enhanced</a:t>
                      </a:r>
                    </a:p>
                    <a:p>
                      <a:r>
                        <a:rPr lang="en-US" sz="1000" dirty="0"/>
                        <a:t> Contact</a:t>
                      </a:r>
                    </a:p>
                    <a:p>
                      <a:endParaRPr 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Indefinitely</a:t>
                      </a:r>
                    </a:p>
                    <a:p>
                      <a:endParaRPr 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Consult Infection Prevention and Control</a:t>
                      </a:r>
                    </a:p>
                    <a:p>
                      <a:endParaRPr lang="en-US" sz="1000" dirty="0"/>
                    </a:p>
                  </a:txBody>
                  <a:tcPr/>
                </a:tc>
                <a:extLst>
                  <a:ext uri="{0D108BD9-81ED-4DB2-BD59-A6C34878D82A}">
                    <a16:rowId xmlns:a16="http://schemas.microsoft.com/office/drawing/2014/main" val="2588817616"/>
                  </a:ext>
                </a:extLst>
              </a:tr>
              <a:tr h="542230">
                <a:tc>
                  <a:txBody>
                    <a:bodyPr/>
                    <a:lstStyle/>
                    <a:p>
                      <a:r>
                        <a:rPr lang="en-US" sz="1000" dirty="0"/>
                        <a:t>Candida </a:t>
                      </a:r>
                      <a:r>
                        <a:rPr lang="en-US" sz="1000" dirty="0" err="1"/>
                        <a:t>auris</a:t>
                      </a:r>
                      <a:r>
                        <a:rPr lang="en-US" sz="1000" dirty="0"/>
                        <a:t> and associated organism</a:t>
                      </a:r>
                    </a:p>
                  </a:txBody>
                  <a:tcPr/>
                </a:tc>
                <a:tc>
                  <a:txBody>
                    <a:bodyPr/>
                    <a:lstStyle/>
                    <a:p>
                      <a:r>
                        <a:rPr lang="en-US" sz="1000" dirty="0"/>
                        <a:t>Enhanced</a:t>
                      </a:r>
                    </a:p>
                    <a:p>
                      <a:r>
                        <a:rPr lang="en-US" sz="1000" dirty="0"/>
                        <a:t> Contact</a:t>
                      </a:r>
                    </a:p>
                    <a:p>
                      <a:endParaRPr 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Indefinitely</a:t>
                      </a:r>
                    </a:p>
                    <a:p>
                      <a:endParaRPr 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Consult Infection Prevention and Control</a:t>
                      </a:r>
                    </a:p>
                    <a:p>
                      <a:endParaRPr lang="en-US" sz="1000" dirty="0"/>
                    </a:p>
                  </a:txBody>
                  <a:tcPr/>
                </a:tc>
                <a:extLst>
                  <a:ext uri="{0D108BD9-81ED-4DB2-BD59-A6C34878D82A}">
                    <a16:rowId xmlns:a16="http://schemas.microsoft.com/office/drawing/2014/main" val="3280630745"/>
                  </a:ext>
                </a:extLst>
              </a:tr>
            </a:tbl>
          </a:graphicData>
        </a:graphic>
      </p:graphicFrame>
      <p:sp>
        <p:nvSpPr>
          <p:cNvPr id="3" name="Title 2">
            <a:extLst>
              <a:ext uri="{FF2B5EF4-FFF2-40B4-BE49-F238E27FC236}">
                <a16:creationId xmlns:a16="http://schemas.microsoft.com/office/drawing/2014/main" id="{FA53BE5C-C1F7-4296-8594-0D6BE6FCC700}"/>
              </a:ext>
            </a:extLst>
          </p:cNvPr>
          <p:cNvSpPr>
            <a:spLocks noGrp="1"/>
          </p:cNvSpPr>
          <p:nvPr>
            <p:ph type="title"/>
          </p:nvPr>
        </p:nvSpPr>
        <p:spPr>
          <a:xfrm>
            <a:off x="1737065" y="95251"/>
            <a:ext cx="8721385" cy="473677"/>
          </a:xfrm>
          <a:ln>
            <a:solidFill>
              <a:schemeClr val="accent4"/>
            </a:solidFill>
          </a:ln>
        </p:spPr>
        <p:txBody>
          <a:bodyPr/>
          <a:lstStyle/>
          <a:p>
            <a:r>
              <a:rPr lang="en-US" sz="1400" dirty="0"/>
              <a:t>Guidelines for Isolation &amp; Criteria for discontinuing isolation for Multidrug-resistant Pathogens</a:t>
            </a: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904057971"/>
      </p:ext>
    </p:extLst>
  </p:cSld>
  <p:clrMapOvr>
    <a:masterClrMapping/>
  </p:clrMapOvr>
  <mc:AlternateContent xmlns:mc="http://schemas.openxmlformats.org/markup-compatibility/2006" xmlns:p14="http://schemas.microsoft.com/office/powerpoint/2010/main">
    <mc:Choice Requires="p14">
      <p:transition spd="slow" p14:dur="2000" advTm="53146"/>
    </mc:Choice>
    <mc:Fallback xmlns="">
      <p:transition spd="slow" advTm="53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07CD9-335B-4622-A956-0CE5E9E81159}"/>
              </a:ext>
            </a:extLst>
          </p:cNvPr>
          <p:cNvSpPr>
            <a:spLocks noGrp="1"/>
          </p:cNvSpPr>
          <p:nvPr>
            <p:ph type="title"/>
          </p:nvPr>
        </p:nvSpPr>
        <p:spPr>
          <a:xfrm>
            <a:off x="648929" y="54499"/>
            <a:ext cx="3505495" cy="1622321"/>
          </a:xfrm>
        </p:spPr>
        <p:txBody>
          <a:bodyPr vert="horz" lIns="91440" tIns="45720" rIns="91440" bIns="45720" rtlCol="0" anchor="ctr">
            <a:normAutofit/>
          </a:bodyPr>
          <a:lstStyle/>
          <a:p>
            <a:r>
              <a:rPr lang="en-US" sz="4000" kern="1200" dirty="0">
                <a:solidFill>
                  <a:schemeClr val="tx1"/>
                </a:solidFill>
                <a:latin typeface="+mj-lt"/>
                <a:ea typeface="+mj-ea"/>
                <a:cs typeface="+mj-cs"/>
              </a:rPr>
              <a:t>Droplet Precautions</a:t>
            </a:r>
          </a:p>
        </p:txBody>
      </p:sp>
      <p:sp>
        <p:nvSpPr>
          <p:cNvPr id="5" name="Rectangle 3">
            <a:extLst>
              <a:ext uri="{FF2B5EF4-FFF2-40B4-BE49-F238E27FC236}">
                <a16:creationId xmlns:a16="http://schemas.microsoft.com/office/drawing/2014/main" id="{B91F39FC-6C4A-476C-8127-BBCCC4287104}"/>
              </a:ext>
            </a:extLst>
          </p:cNvPr>
          <p:cNvSpPr>
            <a:spLocks noGrp="1" noChangeArrowheads="1"/>
          </p:cNvSpPr>
          <p:nvPr>
            <p:ph sz="half" idx="1"/>
          </p:nvPr>
        </p:nvSpPr>
        <p:spPr>
          <a:xfrm>
            <a:off x="648931" y="1676820"/>
            <a:ext cx="3505494" cy="4546999"/>
          </a:xfrm>
        </p:spPr>
        <p:txBody>
          <a:bodyPr vert="horz" lIns="91440" tIns="45720" rIns="91440" bIns="45720" rtlCol="0">
            <a:normAutofit/>
          </a:bodyPr>
          <a:lstStyle/>
          <a:p>
            <a:pPr marL="273050" fontAlgn="auto">
              <a:spcAft>
                <a:spcPts val="0"/>
              </a:spcAft>
              <a:buClr>
                <a:schemeClr val="bg2"/>
              </a:buClr>
              <a:buSzPct val="115000"/>
              <a:defRPr/>
            </a:pPr>
            <a:r>
              <a:rPr lang="en-US" sz="1800" dirty="0">
                <a:latin typeface="+mn-lt"/>
              </a:rPr>
              <a:t>Use for  patients known or suspected to be infected with pathogens transmitted by respiratory droplets that are generated by a patient who is coughing, sneezing, or talking.</a:t>
            </a:r>
          </a:p>
          <a:p>
            <a:pPr marL="273050" fontAlgn="auto">
              <a:spcAft>
                <a:spcPts val="0"/>
              </a:spcAft>
              <a:buClr>
                <a:schemeClr val="bg2"/>
              </a:buClr>
              <a:buSzPct val="115000"/>
              <a:defRPr/>
            </a:pPr>
            <a:r>
              <a:rPr lang="en-US" altLang="en-US" sz="1800" b="1" dirty="0">
                <a:latin typeface="+mn-lt"/>
                <a:cs typeface="+mn-cs"/>
              </a:rPr>
              <a:t> </a:t>
            </a:r>
            <a:r>
              <a:rPr lang="en-US" altLang="en-US" sz="1800" dirty="0">
                <a:latin typeface="+mn-lt"/>
                <a:cs typeface="+mn-cs"/>
              </a:rPr>
              <a:t>Must be used in conjunction with Standard Precautions.</a:t>
            </a:r>
          </a:p>
          <a:p>
            <a:pPr marL="273050" fontAlgn="auto">
              <a:spcAft>
                <a:spcPts val="0"/>
              </a:spcAft>
              <a:buClr>
                <a:schemeClr val="bg2"/>
              </a:buClr>
              <a:buSzPct val="115000"/>
              <a:defRPr/>
            </a:pPr>
            <a:r>
              <a:rPr lang="en-US" altLang="en-US" sz="1800" dirty="0">
                <a:latin typeface="+mn-lt"/>
                <a:cs typeface="+mn-cs"/>
              </a:rPr>
              <a:t>Requires close contact (&lt;3ft) for transmission.</a:t>
            </a:r>
          </a:p>
          <a:p>
            <a:pPr lvl="2"/>
            <a:r>
              <a:rPr lang="en-US" altLang="en-US" sz="1800" dirty="0">
                <a:latin typeface="+mn-lt"/>
                <a:cs typeface="+mn-cs"/>
              </a:rPr>
              <a:t>Pertussis</a:t>
            </a:r>
          </a:p>
          <a:p>
            <a:pPr lvl="2"/>
            <a:r>
              <a:rPr lang="en-US" altLang="en-US" sz="1800" dirty="0">
                <a:latin typeface="+mn-lt"/>
                <a:cs typeface="+mn-cs"/>
              </a:rPr>
              <a:t>Meningococcal meningitis</a:t>
            </a:r>
          </a:p>
          <a:p>
            <a:pPr lvl="2"/>
            <a:r>
              <a:rPr lang="en-US" altLang="en-US" sz="1800" dirty="0">
                <a:latin typeface="+mn-lt"/>
                <a:cs typeface="+mn-cs"/>
              </a:rPr>
              <a:t>Rubella</a:t>
            </a:r>
          </a:p>
          <a:p>
            <a:pPr lvl="2"/>
            <a:r>
              <a:rPr lang="en-US" altLang="en-US" sz="1800" dirty="0">
                <a:latin typeface="+mn-lt"/>
                <a:cs typeface="+mn-cs"/>
              </a:rPr>
              <a:t>Influenza</a:t>
            </a:r>
          </a:p>
          <a:p>
            <a:pPr lvl="2"/>
            <a:endParaRPr lang="en-US" sz="1600" dirty="0">
              <a:latin typeface="+mn-lt"/>
              <a:cs typeface="+mn-cs"/>
            </a:endParaRPr>
          </a:p>
          <a:p>
            <a:pPr marL="273050" fontAlgn="auto">
              <a:spcAft>
                <a:spcPts val="0"/>
              </a:spcAft>
              <a:defRPr/>
            </a:pPr>
            <a:endParaRPr lang="en-US" altLang="en-US" sz="1600" dirty="0">
              <a:latin typeface="+mn-lt"/>
              <a:cs typeface="+mn-cs"/>
            </a:endParaRP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6">
            <a:extLst>
              <a:ext uri="{FF2B5EF4-FFF2-40B4-BE49-F238E27FC236}">
                <a16:creationId xmlns:a16="http://schemas.microsoft.com/office/drawing/2014/main" id="{62D0E7DC-D362-4777-9B0A-0C64D8F6EFBD}"/>
              </a:ext>
            </a:extLst>
          </p:cNvPr>
          <p:cNvPicPr>
            <a:picLocks noGrp="1" noChangeAspect="1"/>
          </p:cNvPicPr>
          <p:nvPr>
            <p:ph sz="half" idx="2"/>
          </p:nvPr>
        </p:nvPicPr>
        <p:blipFill>
          <a:blip r:embed="rId4"/>
          <a:stretch>
            <a:fillRect/>
          </a:stretch>
        </p:blipFill>
        <p:spPr>
          <a:xfrm>
            <a:off x="5405862" y="1651674"/>
            <a:ext cx="6019331" cy="3551406"/>
          </a:xfrm>
          <a:prstGeom prst="rect">
            <a:avLst/>
          </a:prstGeom>
          <a:effectLst/>
        </p:spPr>
      </p:pic>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42493965"/>
      </p:ext>
    </p:extLst>
  </p:cSld>
  <p:clrMapOvr>
    <a:masterClrMapping/>
  </p:clrMapOvr>
  <mc:AlternateContent xmlns:mc="http://schemas.openxmlformats.org/markup-compatibility/2006" xmlns:p14="http://schemas.microsoft.com/office/powerpoint/2010/main">
    <mc:Choice Requires="p14">
      <p:transition spd="slow" p14:dur="2000" advTm="61323"/>
    </mc:Choice>
    <mc:Fallback xmlns="">
      <p:transition spd="slow" advTm="61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850132-F3A9-4134-90A7-028C1282B8D3}"/>
              </a:ext>
            </a:extLst>
          </p:cNvPr>
          <p:cNvSpPr>
            <a:spLocks noGrp="1"/>
          </p:cNvSpPr>
          <p:nvPr>
            <p:ph type="title"/>
          </p:nvPr>
        </p:nvSpPr>
        <p:spPr>
          <a:xfrm>
            <a:off x="1277257" y="384137"/>
            <a:ext cx="8933543" cy="497150"/>
          </a:xfrm>
        </p:spPr>
        <p:txBody>
          <a:bodyPr>
            <a:normAutofit fontScale="90000"/>
          </a:bodyPr>
          <a:lstStyle/>
          <a:p>
            <a:r>
              <a:rPr lang="en-US" dirty="0"/>
              <a:t>Airborne Precautions:</a:t>
            </a:r>
          </a:p>
        </p:txBody>
      </p:sp>
      <p:sp>
        <p:nvSpPr>
          <p:cNvPr id="4" name="Footer Placeholder 3">
            <a:extLst>
              <a:ext uri="{FF2B5EF4-FFF2-40B4-BE49-F238E27FC236}">
                <a16:creationId xmlns:a16="http://schemas.microsoft.com/office/drawing/2014/main" id="{407ECADE-3B8D-49A3-996F-2DF449E5B47B}"/>
              </a:ext>
            </a:extLst>
          </p:cNvPr>
          <p:cNvSpPr>
            <a:spLocks noGrp="1"/>
          </p:cNvSpPr>
          <p:nvPr>
            <p:ph type="ftr" sz="quarter" idx="10"/>
          </p:nvPr>
        </p:nvSpPr>
        <p:spPr bwMode="auto">
          <a:xfrm>
            <a:off x="950976" y="6601968"/>
            <a:ext cx="7662672"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200" b="0" kern="1200" cap="all" baseline="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a:t>UMDNJ Office of Advancement and Communications</a:t>
            </a:r>
            <a:endParaRPr lang="en-US" dirty="0"/>
          </a:p>
        </p:txBody>
      </p:sp>
      <p:sp>
        <p:nvSpPr>
          <p:cNvPr id="5" name="Rectangle 3">
            <a:extLst>
              <a:ext uri="{FF2B5EF4-FFF2-40B4-BE49-F238E27FC236}">
                <a16:creationId xmlns:a16="http://schemas.microsoft.com/office/drawing/2014/main" id="{6D8C21F4-82E8-4CF3-8837-FC66AA1746B3}"/>
              </a:ext>
            </a:extLst>
          </p:cNvPr>
          <p:cNvSpPr>
            <a:spLocks noGrp="1" noChangeArrowheads="1"/>
          </p:cNvSpPr>
          <p:nvPr>
            <p:ph idx="1"/>
          </p:nvPr>
        </p:nvSpPr>
        <p:spPr>
          <a:xfrm>
            <a:off x="950976" y="1186089"/>
            <a:ext cx="10123424" cy="4605111"/>
          </a:xfrm>
        </p:spPr>
        <p:txBody>
          <a:bodyPr>
            <a:normAutofit fontScale="92500" lnSpcReduction="20000"/>
          </a:bodyPr>
          <a:lstStyle/>
          <a:p>
            <a:pPr marL="273050" indent="-273050">
              <a:buClr>
                <a:schemeClr val="bg2"/>
              </a:buClr>
              <a:buSzPct val="115000"/>
            </a:pPr>
            <a:r>
              <a:rPr lang="en-US" dirty="0">
                <a:latin typeface="+mn-lt"/>
              </a:rPr>
              <a:t>Use Airborne Precautions for patients known or suspected to be infected with pathogens transmitted by the airborne route generated when a patient coughs, sneezes or talks or through aerosolizing procedures ( e.g. intubation).</a:t>
            </a:r>
          </a:p>
          <a:p>
            <a:pPr marL="273050" indent="-273050">
              <a:buClr>
                <a:schemeClr val="bg2"/>
              </a:buClr>
              <a:buSzPct val="115000"/>
            </a:pPr>
            <a:r>
              <a:rPr lang="en-US" altLang="en-US" sz="2000" dirty="0">
                <a:latin typeface="+mn-lt"/>
              </a:rPr>
              <a:t>Used for patients known or suspected to be infected by:</a:t>
            </a:r>
          </a:p>
          <a:p>
            <a:pPr marL="803275" lvl="2" indent="-285750"/>
            <a:r>
              <a:rPr lang="en-US" dirty="0">
                <a:latin typeface="+mn-lt"/>
              </a:rPr>
              <a:t>Pulmonary TB</a:t>
            </a:r>
          </a:p>
          <a:p>
            <a:pPr marL="803275" lvl="2" indent="-285750"/>
            <a:r>
              <a:rPr lang="en-US" dirty="0">
                <a:latin typeface="+mn-lt"/>
              </a:rPr>
              <a:t>Chickenpox</a:t>
            </a:r>
          </a:p>
          <a:p>
            <a:pPr marL="803275" lvl="2" indent="-285750"/>
            <a:r>
              <a:rPr lang="en-US" dirty="0">
                <a:latin typeface="+mn-lt"/>
              </a:rPr>
              <a:t>Disseminated herpes zoster in immunocompetent patients</a:t>
            </a:r>
          </a:p>
          <a:p>
            <a:pPr marL="803275" lvl="2" indent="-285750"/>
            <a:r>
              <a:rPr lang="en-US" dirty="0">
                <a:latin typeface="+mn-lt"/>
              </a:rPr>
              <a:t>Localized herpes zoster in immunosuppressed patients</a:t>
            </a:r>
          </a:p>
          <a:p>
            <a:pPr marL="803275" lvl="2" indent="-285750"/>
            <a:r>
              <a:rPr lang="en-US" dirty="0">
                <a:latin typeface="+mn-lt"/>
              </a:rPr>
              <a:t>Measles </a:t>
            </a:r>
          </a:p>
          <a:p>
            <a:pPr marL="273050" indent="-273050">
              <a:buClr>
                <a:schemeClr val="bg2"/>
              </a:buClr>
              <a:buSzPct val="115000"/>
            </a:pPr>
            <a:r>
              <a:rPr lang="en-US" altLang="en-US" sz="2000" dirty="0">
                <a:latin typeface="+mn-lt"/>
              </a:rPr>
              <a:t>Requires a single room with </a:t>
            </a:r>
            <a:r>
              <a:rPr lang="en-US" altLang="en-US" sz="2000" b="1" i="1" dirty="0">
                <a:latin typeface="+mn-lt"/>
              </a:rPr>
              <a:t>negative pressure ventilation keep the door closed.</a:t>
            </a:r>
          </a:p>
          <a:p>
            <a:pPr marL="273050" indent="-273050">
              <a:buClr>
                <a:schemeClr val="bg2"/>
              </a:buClr>
              <a:buSzPct val="115000"/>
            </a:pPr>
            <a:r>
              <a:rPr lang="en-US" sz="2000" dirty="0">
                <a:latin typeface="+mn-lt"/>
              </a:rPr>
              <a:t>A portable HEPA filter machine may be used </a:t>
            </a:r>
            <a:r>
              <a:rPr lang="en-US" sz="2000" i="1" u="sng" dirty="0">
                <a:latin typeface="+mn-lt"/>
              </a:rPr>
              <a:t>temporarily</a:t>
            </a:r>
            <a:r>
              <a:rPr lang="en-US" sz="2000" dirty="0">
                <a:latin typeface="+mn-lt"/>
              </a:rPr>
              <a:t> while the patient is awaiting placement in a negative pressure room</a:t>
            </a:r>
          </a:p>
          <a:p>
            <a:pPr marL="803275" lvl="2" indent="-285750"/>
            <a:endParaRPr lang="en-US" dirty="0">
              <a:latin typeface="+mn-lt"/>
            </a:endParaRPr>
          </a:p>
          <a:p>
            <a:pPr marL="803275" lvl="2" indent="-285750"/>
            <a:endParaRPr lang="en-US" dirty="0">
              <a:latin typeface="+mn-lt"/>
            </a:endParaRPr>
          </a:p>
          <a:p>
            <a:pPr marL="273050" indent="-273050">
              <a:buClr>
                <a:schemeClr val="bg2"/>
              </a:buClr>
              <a:buSzPct val="115000"/>
              <a:buNone/>
            </a:pPr>
            <a:r>
              <a:rPr lang="en-US" altLang="en-US" dirty="0">
                <a:latin typeface="+mn-lt"/>
              </a:rPr>
              <a:t>HCWs wear an N95 mask (fit tested and seal check), patients wear a surgical mask when transported out of his/her room. </a:t>
            </a:r>
          </a:p>
          <a:p>
            <a:pPr marL="273050" indent="-273050">
              <a:buNone/>
            </a:pPr>
            <a:endParaRPr lang="en-US" altLang="en-US" sz="3000" dirty="0">
              <a:latin typeface="+mn-lt"/>
            </a:endParaRPr>
          </a:p>
          <a:p>
            <a:pPr marL="273050" indent="-273050">
              <a:buNone/>
            </a:pPr>
            <a:endParaRPr lang="en-US" altLang="en-US" sz="3000" dirty="0"/>
          </a:p>
        </p:txBody>
      </p:sp>
      <p:pic>
        <p:nvPicPr>
          <p:cNvPr id="21" name="Audio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2406849"/>
      </p:ext>
    </p:extLst>
  </p:cSld>
  <p:clrMapOvr>
    <a:masterClrMapping/>
  </p:clrMapOvr>
  <mc:AlternateContent xmlns:mc="http://schemas.openxmlformats.org/markup-compatibility/2006" xmlns:p14="http://schemas.microsoft.com/office/powerpoint/2010/main">
    <mc:Choice Requires="p14">
      <p:transition spd="slow" p14:dur="2000" advTm="75689"/>
    </mc:Choice>
    <mc:Fallback xmlns="">
      <p:transition spd="slow" advTm="75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E01C0-B29B-4DA4-BC60-90110A7AAA2F}"/>
              </a:ext>
            </a:extLst>
          </p:cNvPr>
          <p:cNvSpPr>
            <a:spLocks noGrp="1"/>
          </p:cNvSpPr>
          <p:nvPr>
            <p:ph type="title"/>
          </p:nvPr>
        </p:nvSpPr>
        <p:spPr/>
        <p:txBody>
          <a:bodyPr/>
          <a:lstStyle/>
          <a:p>
            <a:r>
              <a:rPr lang="en-US" dirty="0"/>
              <a:t>Airborne Precaution Signage</a:t>
            </a:r>
          </a:p>
        </p:txBody>
      </p:sp>
      <p:pic>
        <p:nvPicPr>
          <p:cNvPr id="5" name="Content Placeholder 4"/>
          <p:cNvPicPr>
            <a:picLocks noGrp="1" noChangeAspect="1"/>
          </p:cNvPicPr>
          <p:nvPr>
            <p:ph idx="1"/>
          </p:nvPr>
        </p:nvPicPr>
        <p:blipFill>
          <a:blip r:embed="rId4"/>
          <a:stretch>
            <a:fillRect/>
          </a:stretch>
        </p:blipFill>
        <p:spPr>
          <a:xfrm>
            <a:off x="3005992" y="1558925"/>
            <a:ext cx="5652966" cy="4351338"/>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58869461"/>
      </p:ext>
    </p:extLst>
  </p:cSld>
  <p:clrMapOvr>
    <a:masterClrMapping/>
  </p:clrMapOvr>
  <mc:AlternateContent xmlns:mc="http://schemas.openxmlformats.org/markup-compatibility/2006" xmlns:p14="http://schemas.microsoft.com/office/powerpoint/2010/main">
    <mc:Choice Requires="p14">
      <p:transition spd="slow" p14:dur="2000" advTm="37659"/>
    </mc:Choice>
    <mc:Fallback xmlns="">
      <p:transition spd="slow" advTm="37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44BAB1-26C8-4E86-997C-5A24C5E3CA2B}"/>
              </a:ext>
            </a:extLst>
          </p:cNvPr>
          <p:cNvSpPr txBox="1">
            <a:spLocks noGrp="1"/>
          </p:cNvSpPr>
          <p:nvPr>
            <p:ph type="title"/>
          </p:nvPr>
        </p:nvSpPr>
        <p:spPr>
          <a:xfrm>
            <a:off x="574675" y="203200"/>
            <a:ext cx="10515600" cy="1190171"/>
          </a:xfrm>
          <a:prstGeom prst="rect">
            <a:avLst/>
          </a:prstGeom>
        </p:spPr>
        <p:txBody>
          <a:bodyPr>
            <a:noAutofit/>
          </a:bodyPr>
          <a:lstStyle>
            <a:lvl1pPr algn="l" rtl="0" eaLnBrk="1" fontAlgn="base" hangingPunct="1">
              <a:lnSpc>
                <a:spcPct val="90000"/>
              </a:lnSpc>
              <a:spcBef>
                <a:spcPct val="0"/>
              </a:spcBef>
              <a:spcAft>
                <a:spcPct val="0"/>
              </a:spcAft>
              <a:defRPr sz="2800" b="1">
                <a:solidFill>
                  <a:srgbClr val="002265"/>
                </a:solidFill>
                <a:latin typeface="+mj-lt"/>
                <a:ea typeface="ＭＳ Ｐゴシック" charset="0"/>
                <a:cs typeface="ＭＳ Ｐゴシック" charset="0"/>
              </a:defRPr>
            </a:lvl1pPr>
            <a:lvl2pPr algn="ctr"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600" b="1">
                <a:solidFill>
                  <a:schemeClr val="tx2"/>
                </a:solidFill>
                <a:latin typeface="Arial" charset="0"/>
              </a:defRPr>
            </a:lvl6pPr>
            <a:lvl7pPr marL="914400" algn="ctr" rtl="0" eaLnBrk="1" fontAlgn="base" hangingPunct="1">
              <a:spcBef>
                <a:spcPct val="0"/>
              </a:spcBef>
              <a:spcAft>
                <a:spcPct val="0"/>
              </a:spcAft>
              <a:defRPr sz="3600" b="1">
                <a:solidFill>
                  <a:schemeClr val="tx2"/>
                </a:solidFill>
                <a:latin typeface="Arial" charset="0"/>
              </a:defRPr>
            </a:lvl7pPr>
            <a:lvl8pPr marL="1371600" algn="ctr" rtl="0" eaLnBrk="1" fontAlgn="base" hangingPunct="1">
              <a:spcBef>
                <a:spcPct val="0"/>
              </a:spcBef>
              <a:spcAft>
                <a:spcPct val="0"/>
              </a:spcAft>
              <a:defRPr sz="3600" b="1">
                <a:solidFill>
                  <a:schemeClr val="tx2"/>
                </a:solidFill>
                <a:latin typeface="Arial" charset="0"/>
              </a:defRPr>
            </a:lvl8pPr>
            <a:lvl9pPr marL="1828800" algn="ctr" rtl="0" eaLnBrk="1" fontAlgn="base" hangingPunct="1">
              <a:spcBef>
                <a:spcPct val="0"/>
              </a:spcBef>
              <a:spcAft>
                <a:spcPct val="0"/>
              </a:spcAft>
              <a:defRPr sz="3600" b="1">
                <a:solidFill>
                  <a:schemeClr val="tx2"/>
                </a:solidFill>
                <a:latin typeface="Arial" charset="0"/>
              </a:defRPr>
            </a:lvl9pPr>
          </a:lstStyle>
          <a:p>
            <a:r>
              <a:rPr lang="en-US" sz="2400" kern="0" dirty="0">
                <a:latin typeface="Calibri" panose="020F0502020204030204" pitchFamily="34" charset="0"/>
              </a:rPr>
              <a:t>Federal and State Public Employee Occupational Safety &amp; Health (PEOSH) guidelines on facial hair and N95 respirators</a:t>
            </a:r>
          </a:p>
        </p:txBody>
      </p:sp>
      <p:sp>
        <p:nvSpPr>
          <p:cNvPr id="5" name="Content Placeholder 2">
            <a:extLst>
              <a:ext uri="{FF2B5EF4-FFF2-40B4-BE49-F238E27FC236}">
                <a16:creationId xmlns:a16="http://schemas.microsoft.com/office/drawing/2014/main" id="{5E048407-2017-42F1-BE83-8930D9089B50}"/>
              </a:ext>
            </a:extLst>
          </p:cNvPr>
          <p:cNvSpPr txBox="1">
            <a:spLocks noGrp="1"/>
          </p:cNvSpPr>
          <p:nvPr>
            <p:ph idx="1"/>
          </p:nvPr>
        </p:nvSpPr>
        <p:spPr>
          <a:xfrm>
            <a:off x="574676" y="1558925"/>
            <a:ext cx="7506880" cy="4351338"/>
          </a:xfrm>
          <a:prstGeom prst="rect">
            <a:avLst/>
          </a:prstGeom>
        </p:spPr>
        <p:txBody>
          <a:bodyPr>
            <a:normAutofit/>
          </a:bodyPr>
          <a:lstStyle>
            <a:lvl1pPr marL="0" indent="0" algn="l" rtl="0" eaLnBrk="1" fontAlgn="base" hangingPunct="1">
              <a:spcBef>
                <a:spcPct val="20000"/>
              </a:spcBef>
              <a:spcAft>
                <a:spcPct val="0"/>
              </a:spcAft>
              <a:buNone/>
              <a:defRPr sz="1800">
                <a:solidFill>
                  <a:schemeClr val="tx1"/>
                </a:solidFill>
                <a:latin typeface="+mn-lt"/>
                <a:ea typeface="ＭＳ Ｐゴシック" charset="0"/>
                <a:cs typeface="ＭＳ Ｐゴシック" charset="0"/>
              </a:defRPr>
            </a:lvl1pPr>
            <a:lvl2pPr marL="228600" indent="-228600"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ＭＳ Ｐゴシック" charset="0"/>
              </a:defRPr>
            </a:lvl2pPr>
            <a:lvl3pPr marL="517525" indent="-228600"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ＭＳ Ｐゴシック" charset="0"/>
              </a:defRPr>
            </a:lvl3pPr>
            <a:lvl4pPr marL="800100" indent="-228600" algn="l" rtl="0" eaLnBrk="1" fontAlgn="base" hangingPunct="1">
              <a:spcBef>
                <a:spcPct val="20000"/>
              </a:spcBef>
              <a:spcAft>
                <a:spcPct val="0"/>
              </a:spcAft>
              <a:buFont typeface="Arial" panose="020B0604020202020204" pitchFamily="34" charset="0"/>
              <a:buChar char="•"/>
              <a:tabLst/>
              <a:defRPr sz="1800">
                <a:solidFill>
                  <a:schemeClr val="tx1"/>
                </a:solidFill>
                <a:latin typeface="+mn-lt"/>
                <a:ea typeface="ＭＳ Ｐゴシック" charset="0"/>
              </a:defRPr>
            </a:lvl4pPr>
            <a:lvl5pPr marL="1143000" indent="-228600" algn="l" rtl="0" eaLnBrk="1" fontAlgn="base" hangingPunct="1">
              <a:spcBef>
                <a:spcPct val="20000"/>
              </a:spcBef>
              <a:spcAft>
                <a:spcPct val="0"/>
              </a:spcAft>
              <a:buFont typeface="Tahoma" panose="020B0604030504040204" pitchFamily="34" charset="0"/>
              <a:buChar char="̶"/>
              <a:defRPr sz="18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342900" indent="-342900">
              <a:buFont typeface="Arial" panose="020B0604020202020204" pitchFamily="34" charset="0"/>
              <a:buChar char="•"/>
            </a:pPr>
            <a:r>
              <a:rPr lang="en-US" sz="2000" kern="0" dirty="0">
                <a:latin typeface="Calibri" panose="020F0502020204030204" pitchFamily="34" charset="0"/>
              </a:rPr>
              <a:t>Federal OSHA and State PEOSH laws ban the use of N95 respirators by employees with facial hair (such as full beard  and long sideburns)  the hair prevents the respirator from creating a tight seal around the face .</a:t>
            </a:r>
          </a:p>
          <a:p>
            <a:pPr marL="342900" indent="-342900">
              <a:buFont typeface="Arial" panose="020B0604020202020204" pitchFamily="34" charset="0"/>
              <a:buChar char="•"/>
            </a:pPr>
            <a:r>
              <a:rPr lang="en-US" sz="2000" kern="0" dirty="0">
                <a:latin typeface="Calibri" panose="020F0502020204030204" pitchFamily="34" charset="0"/>
              </a:rPr>
              <a:t>Hair inside the respirator (such as small mustache) does not prevent a good seal. </a:t>
            </a:r>
          </a:p>
          <a:p>
            <a:pPr marL="342900" indent="-342900">
              <a:buFont typeface="Arial" panose="020B0604020202020204" pitchFamily="34" charset="0"/>
              <a:buChar char="•"/>
            </a:pPr>
            <a:r>
              <a:rPr lang="en-US" sz="2000" kern="0" dirty="0">
                <a:latin typeface="Calibri" panose="020F0502020204030204" pitchFamily="34" charset="0"/>
              </a:rPr>
              <a:t>Employees must ensure that they are clean shaven (no beard/hair) wherever the seal (edges of the respirator) touches the face.</a:t>
            </a:r>
          </a:p>
          <a:p>
            <a:endParaRPr lang="en-US" sz="2000" kern="0" dirty="0">
              <a:latin typeface="Calibri" panose="020F0502020204030204" pitchFamily="34" charset="0"/>
            </a:endParaRPr>
          </a:p>
          <a:p>
            <a:r>
              <a:rPr lang="en-US" sz="2000" kern="0" dirty="0">
                <a:latin typeface="Calibri" panose="020F0502020204030204" pitchFamily="34" charset="0"/>
              </a:rPr>
              <a:t>**Further Optional Reading:  The effect of facial hair on respiratory                                                       facepiece fit.</a:t>
            </a:r>
          </a:p>
          <a:p>
            <a:endParaRPr lang="en-US" kern="0" dirty="0">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8264435" y="1303746"/>
            <a:ext cx="2551611" cy="1552665"/>
          </a:xfrm>
          <a:prstGeom prst="rect">
            <a:avLst/>
          </a:prstGeom>
        </p:spPr>
      </p:pic>
      <p:pic>
        <p:nvPicPr>
          <p:cNvPr id="3" name="Picture 2"/>
          <p:cNvPicPr>
            <a:picLocks noChangeAspect="1"/>
          </p:cNvPicPr>
          <p:nvPr/>
        </p:nvPicPr>
        <p:blipFill>
          <a:blip r:embed="rId5"/>
          <a:stretch>
            <a:fillRect/>
          </a:stretch>
        </p:blipFill>
        <p:spPr>
          <a:xfrm>
            <a:off x="8264435" y="3008268"/>
            <a:ext cx="2621280" cy="2190749"/>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30046326"/>
      </p:ext>
    </p:extLst>
  </p:cSld>
  <p:clrMapOvr>
    <a:masterClrMapping/>
  </p:clrMapOvr>
  <mc:AlternateContent xmlns:mc="http://schemas.openxmlformats.org/markup-compatibility/2006" xmlns:p14="http://schemas.microsoft.com/office/powerpoint/2010/main">
    <mc:Choice Requires="p14">
      <p:transition spd="slow" p14:dur="2000" advTm="53127"/>
    </mc:Choice>
    <mc:Fallback xmlns="">
      <p:transition spd="slow" advTm="53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don and doff an N95 mask:</a:t>
            </a:r>
          </a:p>
        </p:txBody>
      </p:sp>
      <p:pic>
        <p:nvPicPr>
          <p:cNvPr id="4" name="Content Placeholder 3"/>
          <p:cNvPicPr>
            <a:picLocks noGrp="1" noChangeAspect="1"/>
          </p:cNvPicPr>
          <p:nvPr>
            <p:ph idx="1"/>
          </p:nvPr>
        </p:nvPicPr>
        <p:blipFill>
          <a:blip r:embed="rId4"/>
          <a:stretch>
            <a:fillRect/>
          </a:stretch>
        </p:blipFill>
        <p:spPr>
          <a:xfrm>
            <a:off x="1805601" y="1306376"/>
            <a:ext cx="7164227" cy="4351338"/>
          </a:xfrm>
          <a:prstGeom prst="rect">
            <a:avLst/>
          </a:prstGeom>
        </p:spPr>
      </p:pic>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73029488"/>
      </p:ext>
    </p:extLst>
  </p:cSld>
  <p:clrMapOvr>
    <a:masterClrMapping/>
  </p:clrMapOvr>
  <mc:AlternateContent xmlns:mc="http://schemas.openxmlformats.org/markup-compatibility/2006" xmlns:p14="http://schemas.microsoft.com/office/powerpoint/2010/main">
    <mc:Choice Requires="p14">
      <p:transition spd="slow" p14:dur="2000" advTm="42550"/>
    </mc:Choice>
    <mc:Fallback xmlns="">
      <p:transition spd="slow" advTm="42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1BE72-CA02-43E0-89CC-9D799AAAD9BD}"/>
              </a:ext>
            </a:extLst>
          </p:cNvPr>
          <p:cNvSpPr>
            <a:spLocks noGrp="1"/>
          </p:cNvSpPr>
          <p:nvPr>
            <p:ph type="title"/>
          </p:nvPr>
        </p:nvSpPr>
        <p:spPr/>
        <p:txBody>
          <a:bodyPr/>
          <a:lstStyle/>
          <a:p>
            <a:r>
              <a:rPr lang="en-US" dirty="0"/>
              <a:t>COVID-19 Isolation Precautions</a:t>
            </a:r>
          </a:p>
        </p:txBody>
      </p:sp>
      <p:sp>
        <p:nvSpPr>
          <p:cNvPr id="3" name="Content Placeholder 2">
            <a:extLst>
              <a:ext uri="{FF2B5EF4-FFF2-40B4-BE49-F238E27FC236}">
                <a16:creationId xmlns:a16="http://schemas.microsoft.com/office/drawing/2014/main" id="{A39E5CC2-8DFF-4ECB-B71D-2A5D9B1368BA}"/>
              </a:ext>
            </a:extLst>
          </p:cNvPr>
          <p:cNvSpPr>
            <a:spLocks noGrp="1"/>
          </p:cNvSpPr>
          <p:nvPr>
            <p:ph sz="half" idx="1"/>
          </p:nvPr>
        </p:nvSpPr>
        <p:spPr>
          <a:xfrm>
            <a:off x="574729" y="1896455"/>
            <a:ext cx="4969728" cy="3673103"/>
          </a:xfrm>
          <a:ln>
            <a:solidFill>
              <a:schemeClr val="tx1"/>
            </a:solidFill>
          </a:ln>
        </p:spPr>
        <p:txBody>
          <a:bodyPr>
            <a:normAutofit fontScale="85000" lnSpcReduction="10000"/>
          </a:bodyPr>
          <a:lstStyle/>
          <a:p>
            <a:pPr marL="285750" indent="-285750"/>
            <a:r>
              <a:rPr lang="en-US" dirty="0"/>
              <a:t>In ICUs, PCUs and for patients with aerosolized generating  procedures requires Airborne and Contact Precautions plus eye protection.</a:t>
            </a:r>
          </a:p>
          <a:p>
            <a:pPr marL="285750" indent="-285750"/>
            <a:endParaRPr lang="en-US" dirty="0"/>
          </a:p>
          <a:p>
            <a:pPr marL="285750" indent="-285750"/>
            <a:r>
              <a:rPr lang="en-US" dirty="0"/>
              <a:t>In Non-ICUs such as Clinics, ER, Med surg/Observation units  requires Droplet and Contact Precautions plus Eye protection.</a:t>
            </a:r>
          </a:p>
          <a:p>
            <a:endParaRPr lang="en-US" dirty="0"/>
          </a:p>
        </p:txBody>
      </p:sp>
      <p:pic>
        <p:nvPicPr>
          <p:cNvPr id="5" name="Content Placeholder 5">
            <a:extLst>
              <a:ext uri="{FF2B5EF4-FFF2-40B4-BE49-F238E27FC236}">
                <a16:creationId xmlns:a16="http://schemas.microsoft.com/office/drawing/2014/main" id="{DF40E8AA-AF04-4272-A500-1582E61EC82F}"/>
              </a:ext>
            </a:extLst>
          </p:cNvPr>
          <p:cNvPicPr>
            <a:picLocks noGrp="1" noChangeAspect="1"/>
          </p:cNvPicPr>
          <p:nvPr>
            <p:ph sz="half" idx="2"/>
          </p:nvPr>
        </p:nvPicPr>
        <p:blipFill>
          <a:blip r:embed="rId4"/>
          <a:stretch>
            <a:fillRect/>
          </a:stretch>
        </p:blipFill>
        <p:spPr>
          <a:xfrm>
            <a:off x="5780088" y="1896455"/>
            <a:ext cx="5181600" cy="3673103"/>
          </a:xfrm>
          <a:prstGeom prst="rect">
            <a:avLst/>
          </a:prstGeom>
          <a:ln>
            <a:solidFill>
              <a:schemeClr val="tx2"/>
            </a:solidFill>
          </a:ln>
        </p:spPr>
      </p:pic>
      <p:pic>
        <p:nvPicPr>
          <p:cNvPr id="6" name="Picture 5">
            <a:extLst>
              <a:ext uri="{FF2B5EF4-FFF2-40B4-BE49-F238E27FC236}">
                <a16:creationId xmlns:a16="http://schemas.microsoft.com/office/drawing/2014/main" id="{EB6723EE-4516-470B-875F-0380E4E010C5}"/>
              </a:ext>
            </a:extLst>
          </p:cNvPr>
          <p:cNvPicPr>
            <a:picLocks noChangeAspect="1"/>
          </p:cNvPicPr>
          <p:nvPr/>
        </p:nvPicPr>
        <p:blipFill>
          <a:blip r:embed="rId5"/>
          <a:stretch>
            <a:fillRect/>
          </a:stretch>
        </p:blipFill>
        <p:spPr>
          <a:xfrm>
            <a:off x="8936352" y="267418"/>
            <a:ext cx="1651820" cy="1101153"/>
          </a:xfrm>
          <a:prstGeom prst="rect">
            <a:avLst/>
          </a:prstGeom>
        </p:spPr>
      </p:pic>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79822594"/>
      </p:ext>
    </p:extLst>
  </p:cSld>
  <p:clrMapOvr>
    <a:masterClrMapping/>
  </p:clrMapOvr>
  <mc:AlternateContent xmlns:mc="http://schemas.openxmlformats.org/markup-compatibility/2006" xmlns:p14="http://schemas.microsoft.com/office/powerpoint/2010/main">
    <mc:Choice Requires="p14">
      <p:transition spd="slow" p14:dur="2000" advTm="34355"/>
    </mc:Choice>
    <mc:Fallback xmlns="">
      <p:transition spd="slow" advTm="34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58414-EF36-4CAD-BBD5-AB834B623C3F}"/>
              </a:ext>
            </a:extLst>
          </p:cNvPr>
          <p:cNvSpPr>
            <a:spLocks noGrp="1"/>
          </p:cNvSpPr>
          <p:nvPr>
            <p:ph type="title"/>
          </p:nvPr>
        </p:nvSpPr>
        <p:spPr/>
        <p:txBody>
          <a:bodyPr/>
          <a:lstStyle/>
          <a:p>
            <a:r>
              <a:rPr lang="en-US" dirty="0"/>
              <a:t>What does the department of IP&amp;C do ?</a:t>
            </a:r>
          </a:p>
        </p:txBody>
      </p:sp>
      <p:sp>
        <p:nvSpPr>
          <p:cNvPr id="3" name="Content Placeholder 2">
            <a:extLst>
              <a:ext uri="{FF2B5EF4-FFF2-40B4-BE49-F238E27FC236}">
                <a16:creationId xmlns:a16="http://schemas.microsoft.com/office/drawing/2014/main" id="{C7410954-96B6-487A-9A21-DFAE5DF371FE}"/>
              </a:ext>
            </a:extLst>
          </p:cNvPr>
          <p:cNvSpPr>
            <a:spLocks noGrp="1"/>
          </p:cNvSpPr>
          <p:nvPr>
            <p:ph idx="1"/>
          </p:nvPr>
        </p:nvSpPr>
        <p:spPr>
          <a:xfrm>
            <a:off x="574729" y="1529463"/>
            <a:ext cx="10017071" cy="4381286"/>
          </a:xfrm>
        </p:spPr>
        <p:txBody>
          <a:bodyPr/>
          <a:lstStyle/>
          <a:p>
            <a:r>
              <a:rPr lang="en-US" dirty="0"/>
              <a:t>Our evidenced based  program consists of efforts that result in a safer healthcare environment for our patients, staff and visitors:</a:t>
            </a:r>
          </a:p>
          <a:p>
            <a:pPr marL="342900" indent="-342900">
              <a:buFont typeface="Arial" panose="020B0604020202020204" pitchFamily="34" charset="0"/>
              <a:buChar char="•"/>
            </a:pPr>
            <a:r>
              <a:rPr lang="en-US" dirty="0"/>
              <a:t>Surveillance </a:t>
            </a:r>
          </a:p>
          <a:p>
            <a:pPr marL="342900" indent="-342900">
              <a:buFont typeface="Arial" panose="020B0604020202020204" pitchFamily="34" charset="0"/>
              <a:buChar char="•"/>
            </a:pPr>
            <a:r>
              <a:rPr lang="en-US" dirty="0"/>
              <a:t>Prevention and Assessment of HAI infections</a:t>
            </a:r>
          </a:p>
          <a:p>
            <a:r>
              <a:rPr lang="en-US" dirty="0"/>
              <a:t>•  Staff education </a:t>
            </a:r>
          </a:p>
          <a:p>
            <a:r>
              <a:rPr lang="en-US" dirty="0"/>
              <a:t>•  Performance Improvement projects </a:t>
            </a:r>
          </a:p>
          <a:p>
            <a:r>
              <a:rPr lang="en-US" dirty="0"/>
              <a:t>•  Investigations of possible outbreaks or we conduct contact tracings for possible exposures</a:t>
            </a:r>
          </a:p>
        </p:txBody>
      </p:sp>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589895546"/>
      </p:ext>
    </p:extLst>
  </p:cSld>
  <p:clrMapOvr>
    <a:masterClrMapping/>
  </p:clrMapOvr>
  <mc:AlternateContent xmlns:mc="http://schemas.openxmlformats.org/markup-compatibility/2006" xmlns:p14="http://schemas.microsoft.com/office/powerpoint/2010/main">
    <mc:Choice Requires="p14">
      <p:transition spd="slow" p14:dur="2000" advTm="139247"/>
    </mc:Choice>
    <mc:Fallback xmlns="">
      <p:transition spd="slow" advTm="139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8"/>
                </p:tgtEl>
              </p:cMediaNode>
            </p:audio>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D5400-9A17-40F5-A998-90090A736607}"/>
              </a:ext>
            </a:extLst>
          </p:cNvPr>
          <p:cNvSpPr>
            <a:spLocks noGrp="1"/>
          </p:cNvSpPr>
          <p:nvPr>
            <p:ph type="title"/>
          </p:nvPr>
        </p:nvSpPr>
        <p:spPr/>
        <p:txBody>
          <a:bodyPr/>
          <a:lstStyle/>
          <a:p>
            <a:r>
              <a:rPr lang="en-US" dirty="0"/>
              <a:t>COVID-19 isolation signage:</a:t>
            </a:r>
          </a:p>
        </p:txBody>
      </p:sp>
      <p:pic>
        <p:nvPicPr>
          <p:cNvPr id="5" name="Content Placeholder 3">
            <a:extLst>
              <a:ext uri="{FF2B5EF4-FFF2-40B4-BE49-F238E27FC236}">
                <a16:creationId xmlns:a16="http://schemas.microsoft.com/office/drawing/2014/main" id="{619F2087-8691-4796-BB38-923817627D44}"/>
              </a:ext>
            </a:extLst>
          </p:cNvPr>
          <p:cNvPicPr>
            <a:picLocks noGrp="1" noChangeAspect="1"/>
          </p:cNvPicPr>
          <p:nvPr>
            <p:ph sz="half" idx="1"/>
          </p:nvPr>
        </p:nvPicPr>
        <p:blipFill>
          <a:blip r:embed="rId4"/>
          <a:stretch>
            <a:fillRect/>
          </a:stretch>
        </p:blipFill>
        <p:spPr>
          <a:xfrm>
            <a:off x="574675" y="2265603"/>
            <a:ext cx="4872814" cy="2934806"/>
          </a:xfrm>
          <a:prstGeom prst="rect">
            <a:avLst/>
          </a:prstGeom>
        </p:spPr>
      </p:pic>
      <p:pic>
        <p:nvPicPr>
          <p:cNvPr id="8" name="Content Placeholder 3">
            <a:extLst>
              <a:ext uri="{FF2B5EF4-FFF2-40B4-BE49-F238E27FC236}">
                <a16:creationId xmlns:a16="http://schemas.microsoft.com/office/drawing/2014/main" id="{04F9EA89-5552-4009-A1B0-396464E3B501}"/>
              </a:ext>
            </a:extLst>
          </p:cNvPr>
          <p:cNvPicPr>
            <a:picLocks noGrp="1" noChangeAspect="1"/>
          </p:cNvPicPr>
          <p:nvPr>
            <p:ph sz="half" idx="2"/>
          </p:nvPr>
        </p:nvPicPr>
        <p:blipFill>
          <a:blip r:embed="rId5"/>
          <a:stretch>
            <a:fillRect/>
          </a:stretch>
        </p:blipFill>
        <p:spPr>
          <a:xfrm>
            <a:off x="5780088" y="2253335"/>
            <a:ext cx="5181600" cy="295934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27696817"/>
      </p:ext>
    </p:extLst>
  </p:cSld>
  <p:clrMapOvr>
    <a:masterClrMapping/>
  </p:clrMapOvr>
  <mc:AlternateContent xmlns:mc="http://schemas.openxmlformats.org/markup-compatibility/2006" xmlns:p14="http://schemas.microsoft.com/office/powerpoint/2010/main">
    <mc:Choice Requires="p14">
      <p:transition spd="slow" p14:dur="2000" advTm="23687"/>
    </mc:Choice>
    <mc:Fallback xmlns="">
      <p:transition spd="slow" advTm="23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34D76-4BAE-4A76-9A9A-BB2BC3D28259}"/>
              </a:ext>
            </a:extLst>
          </p:cNvPr>
          <p:cNvSpPr>
            <a:spLocks noGrp="1"/>
          </p:cNvSpPr>
          <p:nvPr>
            <p:ph type="title"/>
          </p:nvPr>
        </p:nvSpPr>
        <p:spPr/>
        <p:txBody>
          <a:bodyPr/>
          <a:lstStyle/>
          <a:p>
            <a:r>
              <a:rPr lang="en-US" dirty="0"/>
              <a:t>Protective Precautions</a:t>
            </a:r>
          </a:p>
        </p:txBody>
      </p:sp>
      <p:sp>
        <p:nvSpPr>
          <p:cNvPr id="3" name="Content Placeholder 2">
            <a:extLst>
              <a:ext uri="{FF2B5EF4-FFF2-40B4-BE49-F238E27FC236}">
                <a16:creationId xmlns:a16="http://schemas.microsoft.com/office/drawing/2014/main" id="{7A391C53-9004-46D3-BDC8-68E5C3E8D890}"/>
              </a:ext>
            </a:extLst>
          </p:cNvPr>
          <p:cNvSpPr>
            <a:spLocks noGrp="1"/>
          </p:cNvSpPr>
          <p:nvPr>
            <p:ph sz="half" idx="1"/>
          </p:nvPr>
        </p:nvSpPr>
        <p:spPr>
          <a:xfrm>
            <a:off x="574729" y="1705332"/>
            <a:ext cx="5181600" cy="3319517"/>
          </a:xfrm>
        </p:spPr>
        <p:txBody>
          <a:bodyPr/>
          <a:lstStyle/>
          <a:p>
            <a:r>
              <a:rPr lang="en-US" dirty="0"/>
              <a:t>Hand hygiene</a:t>
            </a:r>
          </a:p>
          <a:p>
            <a:r>
              <a:rPr lang="en-US" dirty="0"/>
              <a:t>Mask</a:t>
            </a:r>
          </a:p>
          <a:p>
            <a:r>
              <a:rPr lang="en-US" dirty="0"/>
              <a:t>Private room preferred</a:t>
            </a:r>
          </a:p>
          <a:p>
            <a:r>
              <a:rPr lang="en-US" dirty="0"/>
              <a:t>No fresh flowers  or fruits</a:t>
            </a:r>
          </a:p>
          <a:p>
            <a:r>
              <a:rPr lang="en-US" dirty="0"/>
              <a:t>Do Not visit if you have a cold or fever.</a:t>
            </a:r>
          </a:p>
        </p:txBody>
      </p:sp>
      <p:pic>
        <p:nvPicPr>
          <p:cNvPr id="6" name="Content Placeholder 5"/>
          <p:cNvPicPr>
            <a:picLocks noGrp="1" noChangeAspect="1"/>
          </p:cNvPicPr>
          <p:nvPr>
            <p:ph sz="half" idx="2"/>
          </p:nvPr>
        </p:nvPicPr>
        <p:blipFill>
          <a:blip r:embed="rId4"/>
          <a:stretch>
            <a:fillRect/>
          </a:stretch>
        </p:blipFill>
        <p:spPr>
          <a:xfrm>
            <a:off x="5832529" y="2049946"/>
            <a:ext cx="5181600" cy="3766715"/>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45758865"/>
      </p:ext>
    </p:extLst>
  </p:cSld>
  <p:clrMapOvr>
    <a:masterClrMapping/>
  </p:clrMapOvr>
  <mc:AlternateContent xmlns:mc="http://schemas.openxmlformats.org/markup-compatibility/2006" xmlns:p14="http://schemas.microsoft.com/office/powerpoint/2010/main">
    <mc:Choice Requires="p14">
      <p:transition spd="slow" p14:dur="2000" advTm="26682"/>
    </mc:Choice>
    <mc:Fallback xmlns="">
      <p:transition spd="slow" advTm="26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4729" y="2246811"/>
            <a:ext cx="6305042" cy="3663938"/>
          </a:xfrm>
        </p:spPr>
        <p:txBody>
          <a:bodyPr/>
          <a:lstStyle/>
          <a:p>
            <a:r>
              <a:rPr lang="en-US" b="1" dirty="0">
                <a:solidFill>
                  <a:srgbClr val="FF0000"/>
                </a:solidFill>
              </a:rPr>
              <a:t>Set the GOAL to ZERO  Infections.</a:t>
            </a:r>
          </a:p>
          <a:p>
            <a:endParaRPr lang="en-US" b="1" dirty="0">
              <a:solidFill>
                <a:srgbClr val="FF0000"/>
              </a:solidFill>
            </a:endParaRPr>
          </a:p>
          <a:p>
            <a:r>
              <a:rPr lang="en-US" dirty="0"/>
              <a:t>We have a comprehensive  “Bundles of care protocol” which we follow  when managing patients with devices such as Central venous catheters, Foley catheters, ventilators and for those patients who will undergo surgeries. A more detailed discussion would be provided for our clinical staff.</a:t>
            </a:r>
          </a:p>
        </p:txBody>
      </p:sp>
      <p:pic>
        <p:nvPicPr>
          <p:cNvPr id="4" name="Picture 3"/>
          <p:cNvPicPr>
            <a:picLocks noChangeAspect="1"/>
          </p:cNvPicPr>
          <p:nvPr/>
        </p:nvPicPr>
        <p:blipFill>
          <a:blip r:embed="rId4"/>
          <a:stretch>
            <a:fillRect/>
          </a:stretch>
        </p:blipFill>
        <p:spPr>
          <a:xfrm>
            <a:off x="661815" y="284829"/>
            <a:ext cx="2290391" cy="1497874"/>
          </a:xfrm>
          <a:prstGeom prst="rect">
            <a:avLst/>
          </a:prstGeom>
        </p:spPr>
      </p:pic>
      <p:pic>
        <p:nvPicPr>
          <p:cNvPr id="5" name="Content Placeholder 3"/>
          <p:cNvPicPr>
            <a:picLocks noGrp="1" noChangeAspect="1"/>
          </p:cNvPicPr>
          <p:nvPr>
            <p:ph idx="1"/>
          </p:nvPr>
        </p:nvPicPr>
        <p:blipFill>
          <a:blip r:embed="rId5"/>
          <a:stretch>
            <a:fillRect/>
          </a:stretch>
        </p:blipFill>
        <p:spPr>
          <a:xfrm>
            <a:off x="7009221" y="2560320"/>
            <a:ext cx="4181294" cy="2629989"/>
          </a:xfrm>
          <a:prstGeom prst="rect">
            <a:avLst/>
          </a:prstGeom>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5656215"/>
      </p:ext>
    </p:extLst>
  </p:cSld>
  <p:clrMapOvr>
    <a:masterClrMapping/>
  </p:clrMapOvr>
  <mc:AlternateContent xmlns:mc="http://schemas.openxmlformats.org/markup-compatibility/2006" xmlns:p14="http://schemas.microsoft.com/office/powerpoint/2010/main">
    <mc:Choice Requires="p14">
      <p:transition spd="slow" p14:dur="2000" advTm="24494"/>
    </mc:Choice>
    <mc:Fallback xmlns="">
      <p:transition spd="slow" advTm="24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06401"/>
            <a:ext cx="8229600" cy="725713"/>
          </a:xfrm>
        </p:spPr>
        <p:txBody>
          <a:bodyPr>
            <a:normAutofit/>
          </a:bodyPr>
          <a:lstStyle/>
          <a:p>
            <a:pPr algn="ctr"/>
            <a:r>
              <a:rPr lang="en-US" dirty="0"/>
              <a:t>TB Testing</a:t>
            </a:r>
          </a:p>
        </p:txBody>
      </p:sp>
      <p:sp>
        <p:nvSpPr>
          <p:cNvPr id="3" name="Content Placeholder 2"/>
          <p:cNvSpPr>
            <a:spLocks noGrp="1"/>
          </p:cNvSpPr>
          <p:nvPr>
            <p:ph idx="1"/>
          </p:nvPr>
        </p:nvSpPr>
        <p:spPr>
          <a:xfrm>
            <a:off x="698499" y="1193800"/>
            <a:ext cx="10752765" cy="5249529"/>
          </a:xfrm>
        </p:spPr>
        <p:txBody>
          <a:bodyPr>
            <a:noAutofit/>
          </a:bodyPr>
          <a:lstStyle/>
          <a:p>
            <a:r>
              <a:rPr lang="en-US" sz="2000" dirty="0"/>
              <a:t>University Hospital (UH) employees are tested by Employee Health (EH)</a:t>
            </a:r>
          </a:p>
          <a:p>
            <a:pPr marL="0" indent="0">
              <a:buNone/>
            </a:pPr>
            <a:r>
              <a:rPr lang="en-US" sz="2000" b="1" dirty="0"/>
              <a:t>         Interferon-Gamma Release Assays (IGRAs) – Blood Tests for TB Infection</a:t>
            </a:r>
            <a:endParaRPr lang="en-US" sz="2000" dirty="0"/>
          </a:p>
          <a:p>
            <a:pPr marL="914400" lvl="2" indent="0">
              <a:buNone/>
            </a:pPr>
            <a:r>
              <a:rPr lang="en-US" b="1" dirty="0"/>
              <a:t>What are they? </a:t>
            </a:r>
            <a:r>
              <a:rPr lang="en-US" dirty="0"/>
              <a:t> are whole-blood tests that can aid in diagnosing </a:t>
            </a:r>
            <a:r>
              <a:rPr lang="en-US" i="1" dirty="0"/>
              <a:t>Mycobacterium               tuberculosis</a:t>
            </a:r>
            <a:r>
              <a:rPr lang="en-US" dirty="0"/>
              <a:t> infection. </a:t>
            </a:r>
          </a:p>
          <a:p>
            <a:pPr marL="0" indent="0">
              <a:buNone/>
            </a:pPr>
            <a:r>
              <a:rPr lang="en-US" sz="2000" b="1" dirty="0"/>
              <a:t>             </a:t>
            </a:r>
            <a:r>
              <a:rPr lang="en-US" sz="2000" b="1" dirty="0" err="1"/>
              <a:t>QuantiFERON</a:t>
            </a:r>
            <a:r>
              <a:rPr lang="en-US" sz="2000" b="1" dirty="0"/>
              <a:t>®-TB </a:t>
            </a:r>
          </a:p>
          <a:p>
            <a:pPr marL="0" indent="0">
              <a:buNone/>
            </a:pPr>
            <a:endParaRPr lang="en-US" sz="1200" dirty="0"/>
          </a:p>
          <a:p>
            <a:r>
              <a:rPr lang="en-US" sz="2000" dirty="0"/>
              <a:t>Frequency of TB Testing:</a:t>
            </a:r>
            <a:br>
              <a:rPr lang="en-US" sz="2000" dirty="0"/>
            </a:br>
            <a:r>
              <a:rPr lang="en-US" sz="2000" dirty="0"/>
              <a:t>UH employees based on risk assessment per new CDC guidelines</a:t>
            </a:r>
          </a:p>
          <a:p>
            <a:pPr lvl="1"/>
            <a:r>
              <a:rPr lang="en-US" sz="2000" dirty="0"/>
              <a:t>Employees with positive TB tests are not tested again after their positive tests are known and documented by Employee Health.</a:t>
            </a:r>
          </a:p>
          <a:p>
            <a:pPr lvl="1"/>
            <a:r>
              <a:rPr lang="en-US" sz="2000" dirty="0"/>
              <a:t>Employees with a history of a positive TB test will complete an annual symptom survey. </a:t>
            </a:r>
          </a:p>
          <a:p>
            <a:r>
              <a:rPr lang="en-US" sz="2000" dirty="0"/>
              <a:t>For any exposure evaluation is done through Employee Health </a:t>
            </a:r>
          </a:p>
          <a:p>
            <a:pPr marL="0" indent="0">
              <a:buNone/>
            </a:pPr>
            <a:r>
              <a:rPr lang="en-US" sz="2000" dirty="0"/>
              <a:t>    - Tested for TB if previously negative.</a:t>
            </a:r>
          </a:p>
          <a:p>
            <a:pPr marL="0" indent="0">
              <a:buNone/>
            </a:pPr>
            <a:r>
              <a:rPr lang="en-US" sz="2000" dirty="0"/>
              <a:t>    - If TB test becomes positive, additional follow up is done.</a:t>
            </a:r>
          </a:p>
          <a:p>
            <a:endParaRPr lang="en-US" sz="2000" dirty="0"/>
          </a:p>
        </p:txBody>
      </p:sp>
      <p:pic>
        <p:nvPicPr>
          <p:cNvPr id="24" name="Audio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6523705"/>
      </p:ext>
    </p:extLst>
  </p:cSld>
  <p:clrMapOvr>
    <a:masterClrMapping/>
  </p:clrMapOvr>
  <mc:AlternateContent xmlns:mc="http://schemas.openxmlformats.org/markup-compatibility/2006" xmlns:p14="http://schemas.microsoft.com/office/powerpoint/2010/main">
    <mc:Choice Requires="p14">
      <p:transition spd="slow" p14:dur="2000" advTm="69215"/>
    </mc:Choice>
    <mc:Fallback xmlns="">
      <p:transition spd="slow" advTm="69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B098C-531B-4A75-A72C-5689FAC486EC}"/>
              </a:ext>
            </a:extLst>
          </p:cNvPr>
          <p:cNvSpPr>
            <a:spLocks noGrp="1"/>
          </p:cNvSpPr>
          <p:nvPr>
            <p:ph type="title"/>
          </p:nvPr>
        </p:nvSpPr>
        <p:spPr/>
        <p:txBody>
          <a:bodyPr/>
          <a:lstStyle/>
          <a:p>
            <a:r>
              <a:rPr lang="en-US" dirty="0"/>
              <a:t>TB Exposure:  Identifying  the symptoms</a:t>
            </a:r>
          </a:p>
        </p:txBody>
      </p:sp>
      <p:sp>
        <p:nvSpPr>
          <p:cNvPr id="3" name="Content Placeholder 2">
            <a:extLst>
              <a:ext uri="{FF2B5EF4-FFF2-40B4-BE49-F238E27FC236}">
                <a16:creationId xmlns:a16="http://schemas.microsoft.com/office/drawing/2014/main" id="{0C37B21A-2A8C-43FB-A7DB-FD083E13D8EF}"/>
              </a:ext>
            </a:extLst>
          </p:cNvPr>
          <p:cNvSpPr>
            <a:spLocks noGrp="1"/>
          </p:cNvSpPr>
          <p:nvPr>
            <p:ph idx="1"/>
          </p:nvPr>
        </p:nvSpPr>
        <p:spPr>
          <a:xfrm>
            <a:off x="296129" y="2132257"/>
            <a:ext cx="10654900" cy="2422325"/>
          </a:xfrm>
        </p:spPr>
        <p:txBody>
          <a:bodyPr/>
          <a:lstStyle/>
          <a:p>
            <a:pPr>
              <a:buClr>
                <a:schemeClr val="tx2"/>
              </a:buClr>
              <a:buNone/>
              <a:defRPr/>
            </a:pPr>
            <a:r>
              <a:rPr lang="en-US" b="1" dirty="0"/>
              <a:t>   Early Recognition</a:t>
            </a:r>
            <a:endParaRPr lang="en-US" dirty="0"/>
          </a:p>
          <a:p>
            <a:pPr lvl="1">
              <a:lnSpc>
                <a:spcPct val="85000"/>
              </a:lnSpc>
              <a:buFont typeface="Marlett" pitchFamily="2" charset="2"/>
              <a:buChar char="8"/>
              <a:defRPr/>
            </a:pPr>
            <a:r>
              <a:rPr lang="en-US" sz="3200" dirty="0"/>
              <a:t>Recognize signs and symptoms</a:t>
            </a:r>
          </a:p>
          <a:p>
            <a:pPr lvl="1">
              <a:lnSpc>
                <a:spcPct val="85000"/>
              </a:lnSpc>
              <a:buFont typeface="Marlett" pitchFamily="2" charset="2"/>
              <a:buChar char="8"/>
              <a:defRPr/>
            </a:pPr>
            <a:r>
              <a:rPr lang="en-US" sz="3200" dirty="0"/>
              <a:t>Adequate specimen testing</a:t>
            </a:r>
          </a:p>
          <a:p>
            <a:pPr lvl="1">
              <a:lnSpc>
                <a:spcPct val="85000"/>
              </a:lnSpc>
              <a:spcAft>
                <a:spcPct val="20000"/>
              </a:spcAft>
              <a:buFont typeface="Marlett" pitchFamily="2" charset="2"/>
              <a:buChar char="8"/>
              <a:defRPr/>
            </a:pPr>
            <a:r>
              <a:rPr lang="en-US" sz="3200" dirty="0"/>
              <a:t>Initiate and maintain appropriate isolation </a:t>
            </a:r>
          </a:p>
          <a:p>
            <a:endParaRPr lang="en-US" dirty="0"/>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6046879"/>
      </p:ext>
    </p:extLst>
  </p:cSld>
  <p:clrMapOvr>
    <a:masterClrMapping/>
  </p:clrMapOvr>
  <mc:AlternateContent xmlns:mc="http://schemas.openxmlformats.org/markup-compatibility/2006" xmlns:p14="http://schemas.microsoft.com/office/powerpoint/2010/main">
    <mc:Choice Requires="p14">
      <p:transition spd="slow" p14:dur="2000" advTm="14831"/>
    </mc:Choice>
    <mc:Fallback xmlns="">
      <p:transition spd="slow" advTm="14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729" y="203900"/>
            <a:ext cx="10515600" cy="1154638"/>
          </a:xfrm>
        </p:spPr>
        <p:txBody>
          <a:bodyPr/>
          <a:lstStyle/>
          <a:p>
            <a:r>
              <a:rPr lang="en-US" dirty="0"/>
              <a:t>Infection  vs.  Active Tuberculosis</a:t>
            </a:r>
          </a:p>
        </p:txBody>
      </p:sp>
      <p:sp>
        <p:nvSpPr>
          <p:cNvPr id="3" name="Content Placeholder 2"/>
          <p:cNvSpPr>
            <a:spLocks noGrp="1"/>
          </p:cNvSpPr>
          <p:nvPr>
            <p:ph sz="half" idx="1"/>
          </p:nvPr>
        </p:nvSpPr>
        <p:spPr/>
        <p:txBody>
          <a:bodyPr/>
          <a:lstStyle/>
          <a:p>
            <a:r>
              <a:rPr lang="en-US"/>
              <a:t>Infection (Latent TB)</a:t>
            </a:r>
            <a:endParaRPr lang="en-US" dirty="0"/>
          </a:p>
          <a:p>
            <a:pPr>
              <a:buClr>
                <a:srgbClr val="0066FF"/>
              </a:buClr>
              <a:buFont typeface="Symbol" pitchFamily="18" charset="2"/>
              <a:buChar char="Ö"/>
              <a:defRPr/>
            </a:pPr>
            <a:r>
              <a:rPr lang="en-US" sz="2400" dirty="0">
                <a:solidFill>
                  <a:schemeClr val="tx2"/>
                </a:solidFill>
              </a:rPr>
              <a:t>Positive skin test or blood test</a:t>
            </a:r>
          </a:p>
          <a:p>
            <a:pPr>
              <a:buClr>
                <a:srgbClr val="0066FF"/>
              </a:buClr>
              <a:buFont typeface="Symbol" pitchFamily="18" charset="2"/>
              <a:buChar char="Ö"/>
              <a:defRPr/>
            </a:pPr>
            <a:r>
              <a:rPr lang="en-US" sz="2400" dirty="0">
                <a:solidFill>
                  <a:schemeClr val="tx2"/>
                </a:solidFill>
              </a:rPr>
              <a:t>Normal chest x-ray</a:t>
            </a:r>
          </a:p>
          <a:p>
            <a:pPr>
              <a:buClr>
                <a:srgbClr val="0066FF"/>
              </a:buClr>
              <a:buFont typeface="Symbol" pitchFamily="18" charset="2"/>
              <a:buChar char="Ö"/>
              <a:defRPr/>
            </a:pPr>
            <a:r>
              <a:rPr lang="en-US" sz="2400" dirty="0">
                <a:solidFill>
                  <a:schemeClr val="tx2"/>
                </a:solidFill>
              </a:rPr>
              <a:t>No symptoms</a:t>
            </a:r>
          </a:p>
          <a:p>
            <a:pPr>
              <a:buClr>
                <a:srgbClr val="0066FF"/>
              </a:buClr>
              <a:buFont typeface="Symbol" pitchFamily="18" charset="2"/>
              <a:buChar char="Ö"/>
              <a:defRPr/>
            </a:pPr>
            <a:r>
              <a:rPr lang="en-US" sz="2400" dirty="0">
                <a:solidFill>
                  <a:schemeClr val="tx2"/>
                </a:solidFill>
              </a:rPr>
              <a:t>Negative sputum test</a:t>
            </a:r>
          </a:p>
          <a:p>
            <a:pPr>
              <a:buClr>
                <a:srgbClr val="0066FF"/>
              </a:buClr>
              <a:buFont typeface="Symbol" pitchFamily="18" charset="2"/>
              <a:buChar char="Ö"/>
              <a:defRPr/>
            </a:pPr>
            <a:r>
              <a:rPr lang="en-US" sz="2400" dirty="0">
                <a:solidFill>
                  <a:schemeClr val="tx2"/>
                </a:solidFill>
              </a:rPr>
              <a:t>Medications to prevent </a:t>
            </a:r>
          </a:p>
          <a:p>
            <a:pPr marL="0" indent="0">
              <a:buClr>
                <a:srgbClr val="0066FF"/>
              </a:buClr>
              <a:buNone/>
              <a:defRPr/>
            </a:pPr>
            <a:r>
              <a:rPr lang="en-US" sz="2400" dirty="0">
                <a:solidFill>
                  <a:schemeClr val="tx2"/>
                </a:solidFill>
              </a:rPr>
              <a:t>   active disease</a:t>
            </a:r>
          </a:p>
          <a:p>
            <a:pPr>
              <a:buClr>
                <a:srgbClr val="0066FF"/>
              </a:buClr>
              <a:buFont typeface="Symbol" pitchFamily="18" charset="2"/>
              <a:buChar char="Ö"/>
              <a:defRPr/>
            </a:pPr>
            <a:r>
              <a:rPr lang="en-US" sz="2400" dirty="0">
                <a:solidFill>
                  <a:schemeClr val="tx2"/>
                </a:solidFill>
              </a:rPr>
              <a:t>No isolation </a:t>
            </a:r>
          </a:p>
          <a:p>
            <a:pPr>
              <a:buClr>
                <a:srgbClr val="0066FF"/>
              </a:buClr>
              <a:buFont typeface="Symbol" pitchFamily="18" charset="2"/>
              <a:buChar char="Ö"/>
              <a:defRPr/>
            </a:pPr>
            <a:r>
              <a:rPr lang="en-US" sz="2400" u="sng" dirty="0">
                <a:solidFill>
                  <a:schemeClr val="tx2"/>
                </a:solidFill>
              </a:rPr>
              <a:t>Not Infectious</a:t>
            </a:r>
            <a:endParaRPr lang="en-US" sz="2400" dirty="0"/>
          </a:p>
          <a:p>
            <a:endParaRPr lang="en-US" dirty="0"/>
          </a:p>
        </p:txBody>
      </p:sp>
      <p:sp>
        <p:nvSpPr>
          <p:cNvPr id="4" name="Content Placeholder 3"/>
          <p:cNvSpPr>
            <a:spLocks noGrp="1"/>
          </p:cNvSpPr>
          <p:nvPr>
            <p:ph sz="half" idx="2"/>
          </p:nvPr>
        </p:nvSpPr>
        <p:spPr/>
        <p:txBody>
          <a:bodyPr/>
          <a:lstStyle/>
          <a:p>
            <a:r>
              <a:rPr lang="en-US" dirty="0"/>
              <a:t>Active TB infection</a:t>
            </a:r>
          </a:p>
          <a:p>
            <a:pPr>
              <a:buClr>
                <a:srgbClr val="0066FF"/>
              </a:buClr>
              <a:buFont typeface="Symbol" pitchFamily="18" charset="2"/>
              <a:buChar char="Ö"/>
              <a:defRPr/>
            </a:pPr>
            <a:r>
              <a:rPr lang="en-US" sz="2400" dirty="0">
                <a:solidFill>
                  <a:schemeClr val="tx2"/>
                </a:solidFill>
              </a:rPr>
              <a:t>Positive skin test or  blood test                        </a:t>
            </a:r>
          </a:p>
          <a:p>
            <a:pPr>
              <a:buClr>
                <a:srgbClr val="0066FF"/>
              </a:buClr>
              <a:buFont typeface="Symbol" pitchFamily="18" charset="2"/>
              <a:buChar char="Ö"/>
              <a:defRPr/>
            </a:pPr>
            <a:r>
              <a:rPr lang="en-US" sz="2400" dirty="0">
                <a:solidFill>
                  <a:schemeClr val="tx2"/>
                </a:solidFill>
              </a:rPr>
              <a:t>Abnormal chest x-ray</a:t>
            </a:r>
          </a:p>
          <a:p>
            <a:pPr>
              <a:buClr>
                <a:srgbClr val="0066FF"/>
              </a:buClr>
              <a:buFont typeface="Symbol" pitchFamily="18" charset="2"/>
              <a:buChar char="Ö"/>
              <a:defRPr/>
            </a:pPr>
            <a:r>
              <a:rPr lang="en-US" sz="2400" dirty="0">
                <a:solidFill>
                  <a:schemeClr val="tx2"/>
                </a:solidFill>
              </a:rPr>
              <a:t>Symptomatic ( cough, fever, with weight  loss)</a:t>
            </a:r>
          </a:p>
          <a:p>
            <a:pPr>
              <a:buClr>
                <a:srgbClr val="0066FF"/>
              </a:buClr>
              <a:buFont typeface="Symbol" pitchFamily="18" charset="2"/>
              <a:buChar char="Ö"/>
              <a:defRPr/>
            </a:pPr>
            <a:r>
              <a:rPr lang="en-US" sz="2400" dirty="0">
                <a:solidFill>
                  <a:schemeClr val="tx2"/>
                </a:solidFill>
              </a:rPr>
              <a:t>Positive sputum smear or culture</a:t>
            </a:r>
          </a:p>
          <a:p>
            <a:pPr>
              <a:buClr>
                <a:srgbClr val="0066FF"/>
              </a:buClr>
              <a:buFont typeface="Symbol" pitchFamily="18" charset="2"/>
              <a:buChar char="Ö"/>
              <a:defRPr/>
            </a:pPr>
            <a:r>
              <a:rPr lang="en-US" sz="2400" dirty="0">
                <a:solidFill>
                  <a:schemeClr val="tx2"/>
                </a:solidFill>
              </a:rPr>
              <a:t>Medications to treat disease</a:t>
            </a:r>
          </a:p>
          <a:p>
            <a:pPr>
              <a:buClr>
                <a:srgbClr val="0066FF"/>
              </a:buClr>
              <a:buFont typeface="Symbol" pitchFamily="18" charset="2"/>
              <a:buChar char="Ö"/>
              <a:defRPr/>
            </a:pPr>
            <a:r>
              <a:rPr lang="en-US" sz="2400" dirty="0">
                <a:solidFill>
                  <a:schemeClr val="tx2"/>
                </a:solidFill>
              </a:rPr>
              <a:t>Isolation required</a:t>
            </a:r>
          </a:p>
          <a:p>
            <a:pPr>
              <a:buClr>
                <a:srgbClr val="0066FF"/>
              </a:buClr>
              <a:buFont typeface="Symbol" pitchFamily="18" charset="2"/>
              <a:buChar char="Ö"/>
              <a:defRPr/>
            </a:pPr>
            <a:r>
              <a:rPr lang="en-US" sz="2400" u="sng" dirty="0">
                <a:solidFill>
                  <a:schemeClr val="tx2"/>
                </a:solidFill>
              </a:rPr>
              <a:t>Infectious</a:t>
            </a:r>
          </a:p>
          <a:p>
            <a:endParaRPr lang="en-US" sz="2400" dirty="0"/>
          </a:p>
        </p:txBody>
      </p:sp>
      <p:pic>
        <p:nvPicPr>
          <p:cNvPr id="26" name="Audio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99956179"/>
      </p:ext>
    </p:extLst>
  </p:cSld>
  <p:clrMapOvr>
    <a:masterClrMapping/>
  </p:clrMapOvr>
  <mc:AlternateContent xmlns:mc="http://schemas.openxmlformats.org/markup-compatibility/2006" xmlns:p14="http://schemas.microsoft.com/office/powerpoint/2010/main">
    <mc:Choice Requires="p14">
      <p:transition spd="slow" p14:dur="2000" advTm="84445"/>
    </mc:Choice>
    <mc:Fallback xmlns="">
      <p:transition spd="slow" advTm="84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cs typeface="Calibri" panose="020F0502020204030204" pitchFamily="34" charset="0"/>
              </a:rPr>
              <a:t>Influenza Vaccination</a:t>
            </a:r>
            <a:endParaRPr lang="en-US" dirty="0"/>
          </a:p>
        </p:txBody>
      </p:sp>
      <p:sp>
        <p:nvSpPr>
          <p:cNvPr id="3" name="Content Placeholder 2"/>
          <p:cNvSpPr>
            <a:spLocks noGrp="1"/>
          </p:cNvSpPr>
          <p:nvPr>
            <p:ph idx="1"/>
          </p:nvPr>
        </p:nvSpPr>
        <p:spPr>
          <a:xfrm>
            <a:off x="574729" y="2664823"/>
            <a:ext cx="5756402" cy="2081348"/>
          </a:xfrm>
        </p:spPr>
        <p:txBody>
          <a:bodyPr/>
          <a:lstStyle/>
          <a:p>
            <a:r>
              <a:rPr lang="en-US" dirty="0"/>
              <a:t>University Hospital requires annual Influenza vaccination among our staff unless there is a medical or religious waiver.</a:t>
            </a:r>
          </a:p>
          <a:p>
            <a:endParaRPr lang="en-US" dirty="0"/>
          </a:p>
        </p:txBody>
      </p:sp>
      <p:pic>
        <p:nvPicPr>
          <p:cNvPr id="4" name="Content Placeholder 4">
            <a:extLst>
              <a:ext uri="{FF2B5EF4-FFF2-40B4-BE49-F238E27FC236}">
                <a16:creationId xmlns:a16="http://schemas.microsoft.com/office/drawing/2014/main" id="{D42DE71D-E6A1-4FD9-A6AC-A72B2AC859E8}"/>
              </a:ext>
            </a:extLst>
          </p:cNvPr>
          <p:cNvPicPr>
            <a:picLocks noChangeAspect="1"/>
          </p:cNvPicPr>
          <p:nvPr/>
        </p:nvPicPr>
        <p:blipFill>
          <a:blip r:embed="rId4"/>
          <a:stretch>
            <a:fillRect/>
          </a:stretch>
        </p:blipFill>
        <p:spPr>
          <a:xfrm>
            <a:off x="6971897" y="2538600"/>
            <a:ext cx="4288289" cy="2492262"/>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80391395"/>
      </p:ext>
    </p:extLst>
  </p:cSld>
  <p:clrMapOvr>
    <a:masterClrMapping/>
  </p:clrMapOvr>
  <mc:AlternateContent xmlns:mc="http://schemas.openxmlformats.org/markup-compatibility/2006" xmlns:p14="http://schemas.microsoft.com/office/powerpoint/2010/main">
    <mc:Choice Requires="p14">
      <p:transition spd="slow" p14:dur="2000" advTm="19804"/>
    </mc:Choice>
    <mc:Fallback xmlns="">
      <p:transition spd="slow" advTm="19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3D2FC-8197-458C-9101-4A393C7ACD99}"/>
              </a:ext>
            </a:extLst>
          </p:cNvPr>
          <p:cNvSpPr>
            <a:spLocks noGrp="1"/>
          </p:cNvSpPr>
          <p:nvPr>
            <p:ph type="title"/>
          </p:nvPr>
        </p:nvSpPr>
        <p:spPr/>
        <p:txBody>
          <a:bodyPr/>
          <a:lstStyle/>
          <a:p>
            <a:r>
              <a:rPr lang="en-US" dirty="0"/>
              <a:t>COVID-19  VACCINATION among HCWs:</a:t>
            </a:r>
          </a:p>
        </p:txBody>
      </p:sp>
      <p:pic>
        <p:nvPicPr>
          <p:cNvPr id="4" name="Content Placeholder 3">
            <a:extLst>
              <a:ext uri="{FF2B5EF4-FFF2-40B4-BE49-F238E27FC236}">
                <a16:creationId xmlns:a16="http://schemas.microsoft.com/office/drawing/2014/main" id="{7EF28BDD-B9DD-47C3-9A77-3C8E34D9D909}"/>
              </a:ext>
            </a:extLst>
          </p:cNvPr>
          <p:cNvPicPr>
            <a:picLocks noGrp="1" noChangeAspect="1"/>
          </p:cNvPicPr>
          <p:nvPr>
            <p:ph idx="1"/>
          </p:nvPr>
        </p:nvPicPr>
        <p:blipFill>
          <a:blip r:embed="rId5"/>
          <a:stretch>
            <a:fillRect/>
          </a:stretch>
        </p:blipFill>
        <p:spPr>
          <a:xfrm>
            <a:off x="7054427" y="1696759"/>
            <a:ext cx="4035902" cy="4017612"/>
          </a:xfrm>
          <a:prstGeom prst="rect">
            <a:avLst/>
          </a:prstGeom>
        </p:spPr>
      </p:pic>
      <p:sp>
        <p:nvSpPr>
          <p:cNvPr id="5" name="Rectangle 4">
            <a:extLst>
              <a:ext uri="{FF2B5EF4-FFF2-40B4-BE49-F238E27FC236}">
                <a16:creationId xmlns:a16="http://schemas.microsoft.com/office/drawing/2014/main" id="{C747C64A-F882-49F3-A2CA-79FF5002CD65}"/>
              </a:ext>
            </a:extLst>
          </p:cNvPr>
          <p:cNvSpPr/>
          <p:nvPr/>
        </p:nvSpPr>
        <p:spPr>
          <a:xfrm>
            <a:off x="574729" y="1211553"/>
            <a:ext cx="6296334" cy="5909310"/>
          </a:xfrm>
          <a:prstGeom prst="rect">
            <a:avLst/>
          </a:prstGeom>
        </p:spPr>
        <p:txBody>
          <a:bodyPr wrap="square">
            <a:spAutoFit/>
          </a:bodyPr>
          <a:lstStyle/>
          <a:p>
            <a:r>
              <a:rPr lang="en-US" dirty="0"/>
              <a:t>GET VACCINATED!</a:t>
            </a:r>
          </a:p>
          <a:p>
            <a:endParaRPr lang="en-US" dirty="0"/>
          </a:p>
          <a:p>
            <a:r>
              <a:rPr lang="en-US" dirty="0"/>
              <a:t>The NJ Mandate on COVID-19 Vaccination: </a:t>
            </a:r>
          </a:p>
          <a:p>
            <a:endParaRPr lang="en-US" dirty="0"/>
          </a:p>
          <a:p>
            <a:endParaRPr lang="en-US" dirty="0"/>
          </a:p>
          <a:p>
            <a:r>
              <a:rPr lang="en-US" dirty="0"/>
              <a:t>All New Jersey hospital workers are required to be full vaccinated, including booster shots, in order to comply with a federal mandate.  </a:t>
            </a:r>
          </a:p>
          <a:p>
            <a:r>
              <a:rPr lang="en-US" dirty="0"/>
              <a:t>Exemptions for accepted medical or religious reasons remain in place.</a:t>
            </a:r>
          </a:p>
          <a:p>
            <a:endParaRPr lang="en-US" dirty="0"/>
          </a:p>
          <a:p>
            <a:endParaRPr lang="en-US" dirty="0"/>
          </a:p>
          <a:p>
            <a:r>
              <a:rPr lang="en-US" dirty="0"/>
              <a:t>At UH we have a Universal Masking Policy, which requires you to wear surgical mask at all times in the hospital.</a:t>
            </a:r>
          </a:p>
          <a:p>
            <a:r>
              <a:rPr lang="en-US" dirty="0"/>
              <a:t>You are required to wear an N95 mask and face shield when you are taking care of a patient of unknown COVID-19 status and all positive COVID-19 patients.</a:t>
            </a:r>
          </a:p>
          <a:p>
            <a:endParaRPr lang="en-US" dirty="0"/>
          </a:p>
          <a:p>
            <a:endParaRPr lang="en-US" dirty="0"/>
          </a:p>
          <a:p>
            <a:endParaRPr lang="en-US" dirty="0"/>
          </a:p>
          <a:p>
            <a:endParaRPr lang="en-US" dirty="0"/>
          </a:p>
        </p:txBody>
      </p:sp>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71481701"/>
      </p:ext>
    </p:extLst>
  </p:cSld>
  <p:clrMapOvr>
    <a:masterClrMapping/>
  </p:clrMapOvr>
  <mc:AlternateContent xmlns:mc="http://schemas.openxmlformats.org/markup-compatibility/2006" xmlns:p14="http://schemas.microsoft.com/office/powerpoint/2010/main">
    <mc:Choice Requires="p14">
      <p:transition spd="slow" p14:dur="2000" advTm="44612"/>
    </mc:Choice>
    <mc:Fallback xmlns="">
      <p:transition spd="slow" advTm="44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8"/>
                </p:tgtEl>
              </p:cMediaNode>
            </p:audio>
          </p:childTnLst>
        </p:cTn>
      </p:par>
    </p:tnLst>
    <p:bldLst>
      <p:bldP spid="2"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CEC12991-1441-4C9B-827E-AA22F09E0EEA}"/>
              </a:ext>
            </a:extLst>
          </p:cNvPr>
          <p:cNvPicPr>
            <a:picLocks noGrp="1" noChangeAspect="1"/>
          </p:cNvPicPr>
          <p:nvPr>
            <p:ph idx="1"/>
          </p:nvPr>
        </p:nvPicPr>
        <p:blipFill>
          <a:blip r:embed="rId4"/>
          <a:stretch>
            <a:fillRect/>
          </a:stretch>
        </p:blipFill>
        <p:spPr>
          <a:xfrm>
            <a:off x="2692745" y="1341438"/>
            <a:ext cx="5179323" cy="4822825"/>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78641617"/>
      </p:ext>
    </p:extLst>
  </p:cSld>
  <p:clrMapOvr>
    <a:masterClrMapping/>
  </p:clrMapOvr>
  <mc:AlternateContent xmlns:mc="http://schemas.openxmlformats.org/markup-compatibility/2006" xmlns:p14="http://schemas.microsoft.com/office/powerpoint/2010/main">
    <mc:Choice Requires="p14">
      <p:transition spd="slow" p14:dur="2000" advTm="13308"/>
    </mc:Choice>
    <mc:Fallback xmlns="">
      <p:transition spd="slow" advTm="13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5F2BCB-D9CD-46DB-81E4-9BA2FFB8FAAA}"/>
              </a:ext>
            </a:extLst>
          </p:cNvPr>
          <p:cNvPicPr>
            <a:picLocks noChangeAspect="1"/>
          </p:cNvPicPr>
          <p:nvPr/>
        </p:nvPicPr>
        <p:blipFill>
          <a:blip r:embed="rId5"/>
          <a:stretch>
            <a:fillRect/>
          </a:stretch>
        </p:blipFill>
        <p:spPr>
          <a:xfrm>
            <a:off x="9771017" y="2023120"/>
            <a:ext cx="2271123" cy="1763485"/>
          </a:xfrm>
          <a:prstGeom prst="rect">
            <a:avLst/>
          </a:prstGeom>
          <a:ln>
            <a:solidFill>
              <a:schemeClr val="accent2"/>
            </a:solidFill>
          </a:ln>
        </p:spPr>
      </p:pic>
      <p:sp>
        <p:nvSpPr>
          <p:cNvPr id="2" name="Title 1">
            <a:extLst>
              <a:ext uri="{FF2B5EF4-FFF2-40B4-BE49-F238E27FC236}">
                <a16:creationId xmlns:a16="http://schemas.microsoft.com/office/drawing/2014/main" id="{7C1CCAED-B7D4-40DA-A1A9-D0BCBE8CB93B}"/>
              </a:ext>
            </a:extLst>
          </p:cNvPr>
          <p:cNvSpPr>
            <a:spLocks noGrp="1"/>
          </p:cNvSpPr>
          <p:nvPr>
            <p:ph type="title"/>
          </p:nvPr>
        </p:nvSpPr>
        <p:spPr/>
        <p:txBody>
          <a:bodyPr/>
          <a:lstStyle/>
          <a:p>
            <a:r>
              <a:rPr lang="en-US" altLang="en-US" dirty="0">
                <a:solidFill>
                  <a:schemeClr val="accent5">
                    <a:lumMod val="75000"/>
                  </a:schemeClr>
                </a:solidFill>
              </a:rPr>
              <a:t>Definitions:</a:t>
            </a:r>
            <a:br>
              <a:rPr lang="en-US" altLang="en-US" dirty="0">
                <a:solidFill>
                  <a:schemeClr val="accent2">
                    <a:lumMod val="90000"/>
                    <a:lumOff val="10000"/>
                  </a:schemeClr>
                </a:solidFill>
              </a:rPr>
            </a:br>
            <a:endParaRPr lang="en-US" dirty="0"/>
          </a:p>
        </p:txBody>
      </p:sp>
      <p:sp>
        <p:nvSpPr>
          <p:cNvPr id="5" name="Rectangle 3">
            <a:extLst>
              <a:ext uri="{FF2B5EF4-FFF2-40B4-BE49-F238E27FC236}">
                <a16:creationId xmlns:a16="http://schemas.microsoft.com/office/drawing/2014/main" id="{4BA32297-662A-4CBA-B359-B7DF610B757A}"/>
              </a:ext>
            </a:extLst>
          </p:cNvPr>
          <p:cNvSpPr>
            <a:spLocks noGrp="1" noChangeArrowheads="1"/>
          </p:cNvSpPr>
          <p:nvPr>
            <p:ph idx="1"/>
          </p:nvPr>
        </p:nvSpPr>
        <p:spPr>
          <a:xfrm>
            <a:off x="574675" y="1161144"/>
            <a:ext cx="9100548" cy="4882606"/>
          </a:xfrm>
          <a:ln>
            <a:noFill/>
          </a:ln>
        </p:spPr>
        <p:txBody>
          <a:bodyPr>
            <a:normAutofit fontScale="92500" lnSpcReduction="10000"/>
          </a:bodyPr>
          <a:lstStyle/>
          <a:p>
            <a:pPr marL="273050" indent="-273050" eaLnBrk="1" hangingPunct="1">
              <a:lnSpc>
                <a:spcPct val="80000"/>
              </a:lnSpc>
              <a:buClr>
                <a:schemeClr val="bg2"/>
              </a:buClr>
              <a:buSzPct val="120000"/>
              <a:buFontTx/>
              <a:buNone/>
            </a:pPr>
            <a:r>
              <a:rPr lang="en-US" altLang="en-US" b="1" dirty="0">
                <a:solidFill>
                  <a:srgbClr val="CC3300"/>
                </a:solidFill>
              </a:rPr>
              <a:t>Infection:</a:t>
            </a:r>
          </a:p>
          <a:p>
            <a:pPr marL="273050" indent="-273050" eaLnBrk="1" hangingPunct="1">
              <a:lnSpc>
                <a:spcPct val="80000"/>
              </a:lnSpc>
              <a:buClr>
                <a:schemeClr val="bg2"/>
              </a:buClr>
              <a:buSzPct val="120000"/>
              <a:buFont typeface="Wingdings" panose="05000000000000000000" pitchFamily="2" charset="2"/>
              <a:buNone/>
            </a:pPr>
            <a:r>
              <a:rPr lang="en-US" altLang="en-US" sz="2400" b="1" dirty="0">
                <a:solidFill>
                  <a:schemeClr val="bg2"/>
                </a:solidFill>
              </a:rPr>
              <a:t>   </a:t>
            </a:r>
            <a:r>
              <a:rPr lang="en-US" altLang="en-US" sz="2400" dirty="0"/>
              <a:t>Invasion and multiplication of an infectious agent in the tissue of a host.</a:t>
            </a:r>
          </a:p>
          <a:p>
            <a:pPr marL="273050" indent="-273050">
              <a:lnSpc>
                <a:spcPct val="80000"/>
              </a:lnSpc>
              <a:buClr>
                <a:schemeClr val="bg2"/>
              </a:buClr>
              <a:buSzPct val="120000"/>
            </a:pPr>
            <a:r>
              <a:rPr lang="en-US" b="1" dirty="0">
                <a:solidFill>
                  <a:srgbClr val="CC3300"/>
                </a:solidFill>
              </a:rPr>
              <a:t>Colonization:</a:t>
            </a:r>
          </a:p>
          <a:p>
            <a:pPr marL="273050" indent="-273050">
              <a:lnSpc>
                <a:spcPct val="80000"/>
              </a:lnSpc>
              <a:buClr>
                <a:schemeClr val="bg2"/>
              </a:buClr>
              <a:buSzPct val="120000"/>
            </a:pPr>
            <a:r>
              <a:rPr lang="en-US" dirty="0"/>
              <a:t>   Means that the organism can be found in or on the body but it is not causing any symptoms or disease.</a:t>
            </a:r>
          </a:p>
          <a:p>
            <a:pPr marL="273050" indent="-273050">
              <a:lnSpc>
                <a:spcPct val="80000"/>
              </a:lnSpc>
              <a:buClr>
                <a:schemeClr val="bg2"/>
              </a:buClr>
              <a:buSzPct val="120000"/>
            </a:pPr>
            <a:endParaRPr lang="en-US" altLang="en-US" sz="1400" dirty="0">
              <a:solidFill>
                <a:schemeClr val="bg2"/>
              </a:solidFill>
            </a:endParaRPr>
          </a:p>
          <a:p>
            <a:pPr marL="273050" indent="-273050" eaLnBrk="1" hangingPunct="1">
              <a:lnSpc>
                <a:spcPct val="80000"/>
              </a:lnSpc>
              <a:buClr>
                <a:schemeClr val="bg2"/>
              </a:buClr>
              <a:buSzPct val="120000"/>
            </a:pPr>
            <a:r>
              <a:rPr lang="en-US" altLang="en-US" b="1" dirty="0">
                <a:solidFill>
                  <a:srgbClr val="CC3300"/>
                </a:solidFill>
              </a:rPr>
              <a:t>Healthcare-associated Infection</a:t>
            </a:r>
            <a:r>
              <a:rPr lang="en-US" altLang="en-US" b="1" dirty="0">
                <a:solidFill>
                  <a:schemeClr val="bg2"/>
                </a:solidFill>
              </a:rPr>
              <a:t> </a:t>
            </a:r>
            <a:r>
              <a:rPr lang="en-US" altLang="en-US" b="1" dirty="0">
                <a:solidFill>
                  <a:srgbClr val="CC3300"/>
                </a:solidFill>
              </a:rPr>
              <a:t>(HAIs):</a:t>
            </a:r>
          </a:p>
          <a:p>
            <a:pPr marL="273050" indent="-273050">
              <a:lnSpc>
                <a:spcPct val="80000"/>
              </a:lnSpc>
              <a:buClr>
                <a:schemeClr val="bg2"/>
              </a:buClr>
              <a:buSzPct val="120000"/>
            </a:pPr>
            <a:r>
              <a:rPr lang="en-US" altLang="en-US" dirty="0"/>
              <a:t>An infection is considered </a:t>
            </a:r>
            <a:r>
              <a:rPr lang="en-US" altLang="en-US" b="1" dirty="0"/>
              <a:t>HAI  </a:t>
            </a:r>
            <a:r>
              <a:rPr lang="en-US" altLang="en-US" dirty="0"/>
              <a:t>if the date of event  occurs on or after the 3rd calendar day of admission to an inpatient location where day  of admission is calendar day 1(not incubating nor present on admission).</a:t>
            </a:r>
          </a:p>
          <a:p>
            <a:pPr marL="273050" indent="-273050" eaLnBrk="1" hangingPunct="1">
              <a:lnSpc>
                <a:spcPct val="80000"/>
              </a:lnSpc>
              <a:buClr>
                <a:schemeClr val="bg2"/>
              </a:buClr>
              <a:buSzPct val="120000"/>
              <a:buFont typeface="Wingdings" panose="05000000000000000000" pitchFamily="2" charset="2"/>
              <a:buNone/>
            </a:pPr>
            <a:endParaRPr lang="en-US" altLang="en-US" sz="1400" dirty="0"/>
          </a:p>
          <a:p>
            <a:pPr marL="273050" indent="-273050" eaLnBrk="1" hangingPunct="1">
              <a:lnSpc>
                <a:spcPct val="80000"/>
              </a:lnSpc>
              <a:buClr>
                <a:schemeClr val="bg2"/>
              </a:buClr>
              <a:buSzPct val="120000"/>
            </a:pPr>
            <a:r>
              <a:rPr lang="en-US" altLang="en-US" b="1" dirty="0">
                <a:solidFill>
                  <a:srgbClr val="CC3300"/>
                </a:solidFill>
              </a:rPr>
              <a:t>Community Acquired Infection:</a:t>
            </a:r>
          </a:p>
          <a:p>
            <a:pPr marL="273050" indent="-273050" eaLnBrk="1" hangingPunct="1">
              <a:lnSpc>
                <a:spcPct val="80000"/>
              </a:lnSpc>
              <a:buClr>
                <a:schemeClr val="bg2"/>
              </a:buClr>
              <a:buSzPct val="120000"/>
              <a:buFont typeface="Wingdings" panose="05000000000000000000" pitchFamily="2" charset="2"/>
              <a:buNone/>
            </a:pPr>
            <a:r>
              <a:rPr lang="en-US" altLang="en-US" sz="2400" dirty="0"/>
              <a:t>	Infection that is present or incubating on admission to hospital that can be traced to a community source.</a:t>
            </a:r>
          </a:p>
        </p:txBody>
      </p:sp>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130157576"/>
      </p:ext>
    </p:extLst>
  </p:cSld>
  <p:clrMapOvr>
    <a:masterClrMapping/>
  </p:clrMapOvr>
  <mc:AlternateContent xmlns:mc="http://schemas.openxmlformats.org/markup-compatibility/2006" xmlns:p14="http://schemas.microsoft.com/office/powerpoint/2010/main">
    <mc:Choice Requires="p14">
      <p:transition spd="slow" p14:dur="2000" advTm="98516"/>
    </mc:Choice>
    <mc:Fallback xmlns="">
      <p:transition spd="slow" advTm="98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additive="base">
                                        <p:cTn id="2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additive="base">
                                        <p:cTn id="3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 calcmode="lin" valueType="num">
                                      <p:cBhvr additive="base">
                                        <p:cTn id="4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 calcmode="lin" valueType="num">
                                      <p:cBhvr additive="base">
                                        <p:cTn id="4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
                                            <p:txEl>
                                              <p:pRg st="9" end="9"/>
                                            </p:txEl>
                                          </p:spTgt>
                                        </p:tgtEl>
                                        <p:attrNameLst>
                                          <p:attrName>style.visibility</p:attrName>
                                        </p:attrNameLst>
                                      </p:cBhvr>
                                      <p:to>
                                        <p:strVal val="visible"/>
                                      </p:to>
                                    </p:set>
                                    <p:anim calcmode="lin" valueType="num">
                                      <p:cBhvr additive="base">
                                        <p:cTn id="53"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7"/>
                </p:tgtEl>
              </p:cMediaNode>
            </p:audio>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17C93-BEE6-468B-BA19-D2BAB111FF14}"/>
              </a:ext>
            </a:extLst>
          </p:cNvPr>
          <p:cNvSpPr>
            <a:spLocks noGrp="1"/>
          </p:cNvSpPr>
          <p:nvPr>
            <p:ph type="title"/>
          </p:nvPr>
        </p:nvSpPr>
        <p:spPr/>
        <p:txBody>
          <a:bodyPr/>
          <a:lstStyle/>
          <a:p>
            <a:r>
              <a:rPr lang="it-IT" dirty="0">
                <a:solidFill>
                  <a:schemeClr val="accent5">
                    <a:lumMod val="75000"/>
                  </a:schemeClr>
                </a:solidFill>
              </a:rPr>
              <a:t>The impact of health care-associated infection (HAIs)</a:t>
            </a:r>
            <a:endParaRPr lang="en-US" dirty="0">
              <a:solidFill>
                <a:schemeClr val="accent5">
                  <a:lumMod val="75000"/>
                </a:schemeClr>
              </a:solidFill>
            </a:endParaRPr>
          </a:p>
        </p:txBody>
      </p:sp>
      <p:sp>
        <p:nvSpPr>
          <p:cNvPr id="3" name="Content Placeholder 2">
            <a:extLst>
              <a:ext uri="{FF2B5EF4-FFF2-40B4-BE49-F238E27FC236}">
                <a16:creationId xmlns:a16="http://schemas.microsoft.com/office/drawing/2014/main" id="{A8605750-BE70-442B-9B15-1D0A6D90AC51}"/>
              </a:ext>
            </a:extLst>
          </p:cNvPr>
          <p:cNvSpPr>
            <a:spLocks noGrp="1"/>
          </p:cNvSpPr>
          <p:nvPr>
            <p:ph idx="1"/>
          </p:nvPr>
        </p:nvSpPr>
        <p:spPr/>
        <p:txBody>
          <a:bodyPr/>
          <a:lstStyle/>
          <a:p>
            <a:pPr marL="457200" lvl="1" indent="0">
              <a:buNone/>
            </a:pPr>
            <a:r>
              <a:rPr lang="en-US" sz="2800" dirty="0"/>
              <a:t>Can cause:</a:t>
            </a:r>
          </a:p>
          <a:p>
            <a:pPr marL="457200" lvl="1" indent="0">
              <a:buNone/>
            </a:pPr>
            <a:endParaRPr lang="en-US" sz="2800" dirty="0"/>
          </a:p>
          <a:p>
            <a:pPr lvl="1"/>
            <a:r>
              <a:rPr lang="en-US" sz="2800" dirty="0"/>
              <a:t>more serious illness.</a:t>
            </a:r>
          </a:p>
          <a:p>
            <a:pPr lvl="1"/>
            <a:r>
              <a:rPr lang="en-US" sz="2800" dirty="0"/>
              <a:t>prolongation of stay in a health-care facility.</a:t>
            </a:r>
          </a:p>
          <a:p>
            <a:pPr lvl="1"/>
            <a:r>
              <a:rPr lang="en-US" sz="2800" dirty="0"/>
              <a:t>long-term disability.</a:t>
            </a:r>
          </a:p>
          <a:p>
            <a:pPr lvl="1"/>
            <a:r>
              <a:rPr lang="en-US" sz="2800" dirty="0"/>
              <a:t>excess deaths. </a:t>
            </a:r>
          </a:p>
          <a:p>
            <a:pPr lvl="1"/>
            <a:r>
              <a:rPr lang="en-US" sz="2800" dirty="0"/>
              <a:t>high personal costs on patients and their families</a:t>
            </a:r>
            <a:endParaRPr lang="en-US" dirty="0"/>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580169330"/>
      </p:ext>
    </p:extLst>
  </p:cSld>
  <p:clrMapOvr>
    <a:masterClrMapping/>
  </p:clrMapOvr>
  <mc:AlternateContent xmlns:mc="http://schemas.openxmlformats.org/markup-compatibility/2006" xmlns:p14="http://schemas.microsoft.com/office/powerpoint/2010/main">
    <mc:Choice Requires="p14">
      <p:transition spd="slow" p14:dur="2000" advTm="22456"/>
    </mc:Choice>
    <mc:Fallback xmlns="">
      <p:transition spd="slow" advTm="22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4"/>
                </p:tgtEl>
              </p:cMediaNode>
            </p:audio>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chemeClr val="accent5">
                    <a:lumMod val="75000"/>
                  </a:schemeClr>
                </a:solidFill>
              </a:rPr>
              <a:t>The Chain of Infection</a:t>
            </a:r>
            <a:br>
              <a:rPr lang="en-US" dirty="0">
                <a:solidFill>
                  <a:schemeClr val="accent5">
                    <a:lumMod val="75000"/>
                  </a:schemeClr>
                </a:solidFill>
              </a:rPr>
            </a:br>
            <a:endParaRPr lang="en-US" dirty="0">
              <a:solidFill>
                <a:schemeClr val="accent5">
                  <a:lumMod val="75000"/>
                </a:schemeClr>
              </a:solidFill>
            </a:endParaRPr>
          </a:p>
        </p:txBody>
      </p:sp>
      <p:pic>
        <p:nvPicPr>
          <p:cNvPr id="4" name="Content Placeholder 3">
            <a:extLst>
              <a:ext uri="{FF2B5EF4-FFF2-40B4-BE49-F238E27FC236}">
                <a16:creationId xmlns:a16="http://schemas.microsoft.com/office/drawing/2014/main" id="{C8549FDD-5F55-4026-804D-FAE2DA838F42}"/>
              </a:ext>
            </a:extLst>
          </p:cNvPr>
          <p:cNvPicPr>
            <a:picLocks noGrp="1" noChangeAspect="1"/>
          </p:cNvPicPr>
          <p:nvPr>
            <p:ph idx="1"/>
          </p:nvPr>
        </p:nvPicPr>
        <p:blipFill>
          <a:blip r:embed="rId4"/>
          <a:stretch>
            <a:fillRect/>
          </a:stretch>
        </p:blipFill>
        <p:spPr>
          <a:xfrm>
            <a:off x="2330170" y="1341211"/>
            <a:ext cx="6882689" cy="435133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70503891"/>
      </p:ext>
    </p:extLst>
  </p:cSld>
  <p:clrMapOvr>
    <a:masterClrMapping/>
  </p:clrMapOvr>
  <mc:AlternateContent xmlns:mc="http://schemas.openxmlformats.org/markup-compatibility/2006" xmlns:p14="http://schemas.microsoft.com/office/powerpoint/2010/main">
    <mc:Choice Requires="p14">
      <p:transition spd="slow" p14:dur="2000" advTm="261990"/>
    </mc:Choice>
    <mc:Fallback xmlns="">
      <p:transition spd="slow" advTm="261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200000"/>
              </a:lnSpc>
            </a:pPr>
            <a:r>
              <a:rPr lang="en-US" b="1" dirty="0"/>
              <a:t>Standard precautions are the foundation of infection prevention.</a:t>
            </a:r>
          </a:p>
          <a:p>
            <a:pPr marL="514350" lvl="1" indent="-285750">
              <a:lnSpc>
                <a:spcPct val="200000"/>
              </a:lnSpc>
            </a:pPr>
            <a:r>
              <a:rPr lang="en-US" dirty="0"/>
              <a:t>Used for </a:t>
            </a:r>
            <a:r>
              <a:rPr lang="en-US" dirty="0">
                <a:solidFill>
                  <a:srgbClr val="FF0000"/>
                </a:solidFill>
              </a:rPr>
              <a:t>every</a:t>
            </a:r>
            <a:r>
              <a:rPr lang="en-US" dirty="0"/>
              <a:t> patient, </a:t>
            </a:r>
            <a:r>
              <a:rPr lang="en-US" dirty="0">
                <a:solidFill>
                  <a:srgbClr val="FF0000"/>
                </a:solidFill>
              </a:rPr>
              <a:t>every</a:t>
            </a:r>
            <a:r>
              <a:rPr lang="en-US" dirty="0"/>
              <a:t> encounter regardless of infectious status.</a:t>
            </a:r>
          </a:p>
          <a:p>
            <a:pPr marL="514350" lvl="1" indent="-285750">
              <a:lnSpc>
                <a:spcPct val="200000"/>
              </a:lnSpc>
            </a:pPr>
            <a:r>
              <a:rPr lang="en-US" dirty="0"/>
              <a:t>Intended for the protection of the patients and the health care workers</a:t>
            </a:r>
          </a:p>
          <a:p>
            <a:pPr marL="517525" lvl="2" indent="0">
              <a:lnSpc>
                <a:spcPct val="200000"/>
              </a:lnSpc>
              <a:buNone/>
            </a:pPr>
            <a:endParaRPr lang="en-US" dirty="0"/>
          </a:p>
        </p:txBody>
      </p:sp>
      <p:sp>
        <p:nvSpPr>
          <p:cNvPr id="3" name="Title 2"/>
          <p:cNvSpPr>
            <a:spLocks noGrp="1"/>
          </p:cNvSpPr>
          <p:nvPr>
            <p:ph type="title"/>
          </p:nvPr>
        </p:nvSpPr>
        <p:spPr/>
        <p:txBody>
          <a:bodyPr/>
          <a:lstStyle/>
          <a:p>
            <a:r>
              <a:rPr lang="en-US" dirty="0"/>
              <a:t>Standard Precautions</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00984060"/>
      </p:ext>
    </p:extLst>
  </p:cSld>
  <p:clrMapOvr>
    <a:masterClrMapping/>
  </p:clrMapOvr>
  <mc:AlternateContent xmlns:mc="http://schemas.openxmlformats.org/markup-compatibility/2006" xmlns:p14="http://schemas.microsoft.com/office/powerpoint/2010/main">
    <mc:Choice Requires="p14">
      <p:transition spd="slow" p14:dur="2000" advTm="35709"/>
    </mc:Choice>
    <mc:Fallback xmlns="">
      <p:transition spd="slow" advTm="35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3|0.4|0.4|0.7"/>
</p:tagLst>
</file>

<file path=ppt/tags/tag10.xml><?xml version="1.0" encoding="utf-8"?>
<p:tagLst xmlns:a="http://schemas.openxmlformats.org/drawingml/2006/main" xmlns:r="http://schemas.openxmlformats.org/officeDocument/2006/relationships" xmlns:p="http://schemas.openxmlformats.org/presentationml/2006/main">
  <p:tag name="TIMING" val="|0.9"/>
</p:tagLst>
</file>

<file path=ppt/tags/tag11.xml><?xml version="1.0" encoding="utf-8"?>
<p:tagLst xmlns:a="http://schemas.openxmlformats.org/drawingml/2006/main" xmlns:r="http://schemas.openxmlformats.org/officeDocument/2006/relationships" xmlns:p="http://schemas.openxmlformats.org/presentationml/2006/main">
  <p:tag name="TIMING" val="|1|0.7"/>
</p:tagLst>
</file>

<file path=ppt/tags/tag12.xml><?xml version="1.0" encoding="utf-8"?>
<p:tagLst xmlns:a="http://schemas.openxmlformats.org/drawingml/2006/main" xmlns:r="http://schemas.openxmlformats.org/officeDocument/2006/relationships" xmlns:p="http://schemas.openxmlformats.org/presentationml/2006/main">
  <p:tag name="TIMING" val="|1|0.3|0.3"/>
</p:tagLst>
</file>

<file path=ppt/tags/tag2.xml><?xml version="1.0" encoding="utf-8"?>
<p:tagLst xmlns:a="http://schemas.openxmlformats.org/drawingml/2006/main" xmlns:r="http://schemas.openxmlformats.org/officeDocument/2006/relationships" xmlns:p="http://schemas.openxmlformats.org/presentationml/2006/main">
  <p:tag name="TIMING" val="|1|0.3|0.3|0.3|0.3|0.3|0.4|0.8"/>
</p:tagLst>
</file>

<file path=ppt/tags/tag3.xml><?xml version="1.0" encoding="utf-8"?>
<p:tagLst xmlns:a="http://schemas.openxmlformats.org/drawingml/2006/main" xmlns:r="http://schemas.openxmlformats.org/officeDocument/2006/relationships" xmlns:p="http://schemas.openxmlformats.org/presentationml/2006/main">
  <p:tag name="TIMING" val="|1.1|1.3|31.8|45|9.8|16.3|4.5"/>
</p:tagLst>
</file>

<file path=ppt/tags/tag4.xml><?xml version="1.0" encoding="utf-8"?>
<p:tagLst xmlns:a="http://schemas.openxmlformats.org/drawingml/2006/main" xmlns:r="http://schemas.openxmlformats.org/officeDocument/2006/relationships" xmlns:p="http://schemas.openxmlformats.org/presentationml/2006/main">
  <p:tag name="TIMING" val="|3.9|1|1.1|8.6|1.1|29.2|4.1|19.1|1.9"/>
</p:tagLst>
</file>

<file path=ppt/tags/tag5.xml><?xml version="1.0" encoding="utf-8"?>
<p:tagLst xmlns:a="http://schemas.openxmlformats.org/drawingml/2006/main" xmlns:r="http://schemas.openxmlformats.org/officeDocument/2006/relationships" xmlns:p="http://schemas.openxmlformats.org/presentationml/2006/main">
  <p:tag name="TIMING" val="|1.3|4"/>
</p:tagLst>
</file>

<file path=ppt/tags/tag6.xml><?xml version="1.0" encoding="utf-8"?>
<p:tagLst xmlns:a="http://schemas.openxmlformats.org/drawingml/2006/main" xmlns:r="http://schemas.openxmlformats.org/officeDocument/2006/relationships" xmlns:p="http://schemas.openxmlformats.org/presentationml/2006/main">
  <p:tag name="ARTICULATE_SLIDE_GUID" val="16cd2d11-7324-4fad-8fc6-bd40923398d6"/>
  <p:tag name="TIMING" val="|12.1|13|13.6|21.8|16.5"/>
</p:tagLst>
</file>

<file path=ppt/tags/tag7.xml><?xml version="1.0" encoding="utf-8"?>
<p:tagLst xmlns:a="http://schemas.openxmlformats.org/drawingml/2006/main" xmlns:r="http://schemas.openxmlformats.org/officeDocument/2006/relationships" xmlns:p="http://schemas.openxmlformats.org/presentationml/2006/main">
  <p:tag name="TIMING" val="|1|19.7|9.7|9.9|16.9|1.4|1.3|1.7"/>
</p:tagLst>
</file>

<file path=ppt/tags/tag8.xml><?xml version="1.0" encoding="utf-8"?>
<p:tagLst xmlns:a="http://schemas.openxmlformats.org/drawingml/2006/main" xmlns:r="http://schemas.openxmlformats.org/officeDocument/2006/relationships" xmlns:p="http://schemas.openxmlformats.org/presentationml/2006/main">
  <p:tag name="TIMING" val="|3.9|10.9"/>
</p:tagLst>
</file>

<file path=ppt/tags/tag9.xml><?xml version="1.0" encoding="utf-8"?>
<p:tagLst xmlns:a="http://schemas.openxmlformats.org/drawingml/2006/main" xmlns:r="http://schemas.openxmlformats.org/officeDocument/2006/relationships" xmlns:p="http://schemas.openxmlformats.org/presentationml/2006/main">
  <p:tag name="TIMING" val="|1.1|0.3|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1952</TotalTime>
  <Words>3320</Words>
  <Application>Microsoft Office PowerPoint</Application>
  <PresentationFormat>Widescreen</PresentationFormat>
  <Paragraphs>480</Paragraphs>
  <Slides>58</Slides>
  <Notes>3</Notes>
  <HiddenSlides>0</HiddenSlides>
  <MMClips>58</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INFECTION PREVENTION &amp; CONTROL</vt:lpstr>
      <vt:lpstr>The goals  for Infection Prevention program:</vt:lpstr>
      <vt:lpstr>Infection Prevention and Control Team</vt:lpstr>
      <vt:lpstr>Objectives:</vt:lpstr>
      <vt:lpstr>What does the department of IP&amp;C do ?</vt:lpstr>
      <vt:lpstr>Definitions: </vt:lpstr>
      <vt:lpstr>The impact of health care-associated infection (HAIs)</vt:lpstr>
      <vt:lpstr>The Chain of Infection </vt:lpstr>
      <vt:lpstr>Standard Precautions</vt:lpstr>
      <vt:lpstr>Components of Standard Precautions</vt:lpstr>
      <vt:lpstr>Most frequent sites of infection  and their risk factors</vt:lpstr>
      <vt:lpstr>PowerPoint Presentation</vt:lpstr>
      <vt:lpstr>Simple evidence…</vt:lpstr>
      <vt:lpstr>Ignaz Philipp Semmelweis: the pioneer of hand hygiene </vt:lpstr>
      <vt:lpstr>Maternal mortality rates, first and second obstetrics clinics, General Hospital of Vienna</vt:lpstr>
      <vt:lpstr>PowerPoint Presentation</vt:lpstr>
      <vt:lpstr>Why should you clean your hands?</vt:lpstr>
      <vt:lpstr>Application time of hand hygiene and reduction of bacterial contamination:</vt:lpstr>
      <vt:lpstr>Hand rubbing is the solution to obstacles to improve hand hygiene compliance</vt:lpstr>
      <vt:lpstr>Time constraint =  major obstacle for Hand Hygiene</vt:lpstr>
      <vt:lpstr>The 5 Moments  of Hand hygiene</vt:lpstr>
      <vt:lpstr>The moments apply to any setting where health care involving direct contact with patients takes place</vt:lpstr>
      <vt:lpstr>The use of gloves does not replace the need for cleaning your hands!  </vt:lpstr>
      <vt:lpstr>How do I perform Hand Hygiene?</vt:lpstr>
      <vt:lpstr>Areas most frequently missed</vt:lpstr>
      <vt:lpstr>Fingernail Guidelines</vt:lpstr>
      <vt:lpstr>The use of Personal Protective equipment (PPE):</vt:lpstr>
      <vt:lpstr>Personal Protective Equipment (PPE)</vt:lpstr>
      <vt:lpstr>Sequence of Donning and Doffing of PPE:</vt:lpstr>
      <vt:lpstr>BBP – Bloodborne Pathogens</vt:lpstr>
      <vt:lpstr>Preventing a BBP exposure</vt:lpstr>
      <vt:lpstr>After a BBP Exposure</vt:lpstr>
      <vt:lpstr>Bloodborne Pathogens Exposure Control Plan</vt:lpstr>
      <vt:lpstr>Engineering Controls:</vt:lpstr>
      <vt:lpstr> Disinfection</vt:lpstr>
      <vt:lpstr> Disinfectant wipes:</vt:lpstr>
      <vt:lpstr>Environmental Contamination with Multi-drug resistant organisms:</vt:lpstr>
      <vt:lpstr>How long are surfaces contaminated?</vt:lpstr>
      <vt:lpstr>Transmission-based Precautions</vt:lpstr>
      <vt:lpstr>Contact Precautions 3 levels:</vt:lpstr>
      <vt:lpstr>II. Special Contact Precautions</vt:lpstr>
      <vt:lpstr>III. Enhanced Contact Precautions </vt:lpstr>
      <vt:lpstr>Guidelines for Isolation &amp; Criteria for discontinuing isolation for Multidrug-resistant Pathogens</vt:lpstr>
      <vt:lpstr>Droplet Precautions</vt:lpstr>
      <vt:lpstr>Airborne Precautions:</vt:lpstr>
      <vt:lpstr>Airborne Precaution Signage</vt:lpstr>
      <vt:lpstr>Federal and State Public Employee Occupational Safety &amp; Health (PEOSH) guidelines on facial hair and N95 respirators</vt:lpstr>
      <vt:lpstr>How to don and doff an N95 mask:</vt:lpstr>
      <vt:lpstr>COVID-19 Isolation Precautions</vt:lpstr>
      <vt:lpstr>COVID-19 isolation signage:</vt:lpstr>
      <vt:lpstr>Protective Precautions</vt:lpstr>
      <vt:lpstr>PowerPoint Presentation</vt:lpstr>
      <vt:lpstr>TB Testing</vt:lpstr>
      <vt:lpstr>TB Exposure:  Identifying  the symptoms</vt:lpstr>
      <vt:lpstr>Infection  vs.  Active Tuberculosis</vt:lpstr>
      <vt:lpstr>Influenza Vaccination</vt:lpstr>
      <vt:lpstr>COVID-19  VACCINATION among HCWs: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Randy Silver</dc:creator>
  <cp:lastModifiedBy>Dagunton, Nimfa</cp:lastModifiedBy>
  <cp:revision>243</cp:revision>
  <cp:lastPrinted>2022-02-18T20:22:36Z</cp:lastPrinted>
  <dcterms:created xsi:type="dcterms:W3CDTF">2020-11-03T14:48:39Z</dcterms:created>
  <dcterms:modified xsi:type="dcterms:W3CDTF">2023-08-10T20:13:15Z</dcterms:modified>
</cp:coreProperties>
</file>