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8" r:id="rId2"/>
    <p:sldId id="259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5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2FC0FF"/>
    <a:srgbClr val="0C6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78"/>
    <p:restoredTop sz="96070"/>
  </p:normalViewPr>
  <p:slideViewPr>
    <p:cSldViewPr snapToGrid="0" snapToObjects="1">
      <p:cViewPr varScale="1">
        <p:scale>
          <a:sx n="112" d="100"/>
          <a:sy n="112" d="100"/>
        </p:scale>
        <p:origin x="1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F6E8D-AB28-47C2-B143-5AA7CA8F9387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0ED9E-9418-457A-A831-58B5DC5EB2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907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37DF2CF-1C67-434F-B230-17B3EF386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5752" y="1330325"/>
            <a:ext cx="3740496" cy="41973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E06B00-72A4-2E4D-A2D1-5F3C208EA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647" y="1000671"/>
            <a:ext cx="10515600" cy="2852737"/>
          </a:xfrm>
        </p:spPr>
        <p:txBody>
          <a:bodyPr anchor="b"/>
          <a:lstStyle>
            <a:lvl1pPr>
              <a:defRPr sz="3200">
                <a:solidFill>
                  <a:srgbClr val="0C6E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C02A2C8-308E-AD40-8E24-482EBC318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647" y="4280783"/>
            <a:ext cx="10515600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C6E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26461-39BF-4245-8464-482BB2F66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683" y="276101"/>
            <a:ext cx="2743200" cy="365125"/>
          </a:xfrm>
        </p:spPr>
        <p:txBody>
          <a:bodyPr/>
          <a:lstStyle/>
          <a:p>
            <a:fld id="{7958B5F6-74EF-E74D-9C7D-4F446EB15EA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6B992F8-301F-A548-B14F-A1DB864E49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81635" y="1093608"/>
            <a:ext cx="4447833" cy="1667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988118-64E7-3943-9435-1C14B07B28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34000" y="1549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88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C22B24-C01F-FA49-B910-3B00EDA2A9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10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AE84F5-223B-F440-8F0F-A4435A9487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433" y="194592"/>
            <a:ext cx="10781951" cy="1231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B9C14-93F8-0E4E-88E9-5BA4AFB593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433" y="132399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C6E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45FE7-CB6D-EB4F-9BFC-B1AE4E1F7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136" y="217889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50E099-CDE8-C246-AED6-77EBF02001E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793216" y="132399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C6E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35C2E2-64C8-E540-989F-83D90E591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93645" y="217889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5E6F7F-4AFB-1D47-AA10-72ED6301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B5F6-74EF-E74D-9C7D-4F446EB15EA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376478F3-6C87-534F-BFC0-49FDD0D63F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7571" y="6011617"/>
            <a:ext cx="1521494" cy="570282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EF89A4-2646-9D44-A37A-669AC7C9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9629" y="6114195"/>
            <a:ext cx="41148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497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EB0A5B8-A7CE-184D-8238-5A07FC6142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10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AE84F5-223B-F440-8F0F-A4435A9487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433" y="92991"/>
            <a:ext cx="10781951" cy="156670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B9C14-93F8-0E4E-88E9-5BA4AFB593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434" y="1323991"/>
            <a:ext cx="3116934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C6E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45FE7-CB6D-EB4F-9BFC-B1AE4E1F7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137" y="2178899"/>
            <a:ext cx="3117231" cy="292004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50E099-CDE8-C246-AED6-77EBF02001E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744023" y="1323768"/>
            <a:ext cx="3136155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C6E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35C2E2-64C8-E540-989F-83D90E591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762947" y="2178453"/>
            <a:ext cx="3117231" cy="292004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5E6F7F-4AFB-1D47-AA10-72ED6301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B5F6-74EF-E74D-9C7D-4F446EB15EA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C22B24-C01F-FA49-B910-3B00EDA2A9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4710098"/>
            <a:ext cx="6858000" cy="68580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376478F3-6C87-534F-BFC0-49FDD0D63F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7571" y="6011617"/>
            <a:ext cx="1521494" cy="570282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EF89A4-2646-9D44-A37A-669AC7C9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9629" y="6114195"/>
            <a:ext cx="41148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457FB0E-8F4E-634E-80CF-61683AE78D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05973" y="2178452"/>
            <a:ext cx="3117231" cy="292004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D02610F-7CEE-9548-912B-B293B1167E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7665" y="1323991"/>
            <a:ext cx="311723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C6E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1413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6EEEE-32B6-D640-B1D0-0500C97E3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456DFE-2196-2649-AF04-CF5E86C10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76DE0-31EB-C244-A1C3-6BA8EA19AB6F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39E4D-0BE8-8048-9F9E-70A1AAE0A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5CD78-3658-6241-B29D-3E8C688D2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B5F6-74EF-E74D-9C7D-4F446EB15E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109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B03F10-AB96-7548-A485-6DDB16E1B6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76DE0-31EB-C244-A1C3-6BA8EA19AB6F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4FE185-4A15-914B-B45E-F3F959F2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A5073-AD94-5740-8C1B-BD036B6C6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B5F6-74EF-E74D-9C7D-4F446EB15E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891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ABE2-2CAE-264C-BD25-32C00A60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507A8-5BDE-E843-B872-5EC18582B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397324-5EF6-AD45-99CD-8D833AA05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C5F13-2A71-8243-AB1E-98BF51EEE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76DE0-31EB-C244-A1C3-6BA8EA19AB6F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C3B9E-EDC7-DD42-BEFF-B85998C53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E442-1265-7140-95F2-3644F0F6A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B5F6-74EF-E74D-9C7D-4F446EB15E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482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F486C-D44E-2D4C-AFF7-26B9F71E5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EA742F-20D5-7247-94A9-A44CEAB006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605DD-0F06-FC4E-9802-3B9C3E19B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76E41-FFF9-7146-9418-C5051021F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76DE0-31EB-C244-A1C3-6BA8EA19AB6F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64686-2A5D-904E-BEF2-50392AD26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B5E93-BC55-ED41-AEBE-622996B52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B5F6-74EF-E74D-9C7D-4F446EB15E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99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A9C8557B-80EA-E84D-A680-68CFCBE8AB4A}"/>
              </a:ext>
            </a:extLst>
          </p:cNvPr>
          <p:cNvSpPr/>
          <p:nvPr userDrawn="1"/>
        </p:nvSpPr>
        <p:spPr>
          <a:xfrm>
            <a:off x="304800" y="292100"/>
            <a:ext cx="11582400" cy="6273800"/>
          </a:xfrm>
          <a:prstGeom prst="round2DiagRect">
            <a:avLst/>
          </a:prstGeom>
          <a:gradFill>
            <a:gsLst>
              <a:gs pos="0">
                <a:srgbClr val="246EB1"/>
              </a:gs>
              <a:gs pos="100000">
                <a:srgbClr val="31C0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9F72F620-C6F1-D040-8BBB-FBFA60329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5752" y="1330325"/>
            <a:ext cx="3740496" cy="419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57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A9C8557B-80EA-E84D-A680-68CFCBE8AB4A}"/>
              </a:ext>
            </a:extLst>
          </p:cNvPr>
          <p:cNvSpPr/>
          <p:nvPr userDrawn="1"/>
        </p:nvSpPr>
        <p:spPr>
          <a:xfrm>
            <a:off x="304800" y="292100"/>
            <a:ext cx="11582400" cy="6273800"/>
          </a:xfrm>
          <a:prstGeom prst="round2DiagRect">
            <a:avLst/>
          </a:prstGeom>
          <a:gradFill>
            <a:gsLst>
              <a:gs pos="0">
                <a:srgbClr val="246EB1"/>
              </a:gs>
              <a:gs pos="100000">
                <a:srgbClr val="31C0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9F72F620-C6F1-D040-8BBB-FBFA60329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5752" y="1330325"/>
            <a:ext cx="3740496" cy="41973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CC8C93-6828-9444-B361-26DEBDD8CEC8}"/>
              </a:ext>
            </a:extLst>
          </p:cNvPr>
          <p:cNvSpPr/>
          <p:nvPr userDrawn="1"/>
        </p:nvSpPr>
        <p:spPr>
          <a:xfrm>
            <a:off x="3138311" y="112889"/>
            <a:ext cx="6005689" cy="6649155"/>
          </a:xfrm>
          <a:prstGeom prst="rect">
            <a:avLst/>
          </a:prstGeom>
          <a:solidFill>
            <a:schemeClr val="bg1"/>
          </a:solidFill>
          <a:ln>
            <a:solidFill>
              <a:srgbClr val="0C6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C82E110-3004-9744-9F88-254B6DD538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3822" y="6000705"/>
            <a:ext cx="1262042" cy="47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91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2F3C2-90B8-B74E-ACE1-C01E75F0C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7F777A-3298-F04D-A4D2-521AB2BA6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3546C36-D80C-9340-A547-C2DBF737C7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7571" y="6011617"/>
            <a:ext cx="1521494" cy="57028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90460B-C74A-DA4F-8FCC-976E0FFDC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9629" y="6114195"/>
            <a:ext cx="41148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525991-A58F-A644-B4CD-77A472B54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729" y="1559411"/>
            <a:ext cx="10515600" cy="4351338"/>
          </a:xfrm>
        </p:spPr>
        <p:txBody>
          <a:bodyPr/>
          <a:lstStyle>
            <a:lvl1pPr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6420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70473C-E355-6440-AC9A-398878273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9622" y="4635622"/>
            <a:ext cx="2222377" cy="2222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22F3C2-90B8-B74E-ACE1-C01E75F0C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3546C36-D80C-9340-A547-C2DBF737C7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7571" y="6011617"/>
            <a:ext cx="1521494" cy="57028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525991-A58F-A644-B4CD-77A472B54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729" y="1559411"/>
            <a:ext cx="10515600" cy="4351338"/>
          </a:xfrm>
        </p:spPr>
        <p:txBody>
          <a:bodyPr/>
          <a:lstStyle>
            <a:lvl1pPr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29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70473C-E355-6440-AC9A-398878273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9622" y="4635622"/>
            <a:ext cx="2222377" cy="222237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525991-A58F-A644-B4CD-77A472B54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729" y="1088020"/>
            <a:ext cx="11092552" cy="4822729"/>
          </a:xfrm>
        </p:spPr>
        <p:txBody>
          <a:bodyPr/>
          <a:lstStyle>
            <a:lvl1pPr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DF16577-F026-F445-B41F-D7501D23B8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0" y="325070"/>
            <a:ext cx="1521494" cy="5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4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675D-E61F-9B4E-A206-7727880026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729" y="223961"/>
            <a:ext cx="10515600" cy="1325563"/>
          </a:xfrm>
        </p:spPr>
        <p:txBody>
          <a:bodyPr/>
          <a:lstStyle>
            <a:lvl1pPr>
              <a:defRPr sz="3200">
                <a:solidFill>
                  <a:srgbClr val="0C6E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DB09F-F6C6-F847-95D7-F2439EED5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729" y="1574909"/>
            <a:ext cx="10515600" cy="435133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5C6CE-B6D5-6747-A641-0252E076F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B5F6-74EF-E74D-9C7D-4F446EB15EA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ECE1C9-F405-664F-A7E1-F7F8ACD7F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5F9D3BE-BC61-124D-9D87-23AA521767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7571" y="6011617"/>
            <a:ext cx="1521494" cy="57028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D9F0E-CCD9-064E-B35C-D1CDE386E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9629" y="6114195"/>
            <a:ext cx="41148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3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B0A7F0-1B87-7146-A14A-1C59649D4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78" r="6994"/>
          <a:stretch/>
        </p:blipFill>
        <p:spPr>
          <a:xfrm>
            <a:off x="-1" y="0"/>
            <a:ext cx="648781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032494-91D7-7940-A1A0-796CA3D4E2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9A675D-E61F-9B4E-A206-7727880026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223961"/>
            <a:ext cx="5388430" cy="132556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DB09F-F6C6-F847-95D7-F2439EED5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574909"/>
            <a:ext cx="5388429" cy="435133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5C6CE-B6D5-6747-A641-0252E076F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B5F6-74EF-E74D-9C7D-4F446EB15EA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775926D-DDC2-2049-BC04-706A5CA692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56790" y="6102843"/>
            <a:ext cx="1262042" cy="47488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D9F0E-CCD9-064E-B35C-D1CDE386E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9629" y="6114195"/>
            <a:ext cx="41148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70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08564F-E143-B348-8A82-2D07B00D27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908E29-E54D-C546-8AED-FE1932D3EC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13499-E2D0-3944-8A5D-500320821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729" y="1557283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3C436-9CDE-D24B-96BF-3A110B8E6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9911" y="1557283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602DB3-C91F-8541-962C-0687D5779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B5F6-74EF-E74D-9C7D-4F446EB15EA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69575B3-250F-4844-AA04-69360AAA7E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7571" y="6011617"/>
            <a:ext cx="1521494" cy="57028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CABE2-11BF-4049-8682-FBFEA49B0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9629" y="6114195"/>
            <a:ext cx="41148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74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6E793B-9460-EA43-A241-4C19B934D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29" y="203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CDC62-4D23-6241-96DF-09E36264C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4729" y="155905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FE3E3-6D99-164C-87B2-A75510C75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8C688-F077-5E4A-808A-476E417E8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9683" y="2761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58B5F6-74EF-E74D-9C7D-4F446EB15EA8}" type="slidenum">
              <a:rPr lang="en-US" smtClean="0"/>
              <a:pPr/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DD2581-B105-7148-9739-00ED92F16B16}"/>
              </a:ext>
            </a:extLst>
          </p:cNvPr>
          <p:cNvSpPr txBox="1"/>
          <p:nvPr userDrawn="1"/>
        </p:nvSpPr>
        <p:spPr>
          <a:xfrm>
            <a:off x="8691125" y="6397233"/>
            <a:ext cx="279330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Public Affairs</a:t>
            </a:r>
          </a:p>
        </p:txBody>
      </p:sp>
    </p:spTree>
    <p:extLst>
      <p:ext uri="{BB962C8B-B14F-4D97-AF65-F5344CB8AC3E}">
        <p14:creationId xmlns:p14="http://schemas.microsoft.com/office/powerpoint/2010/main" val="95456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5" r:id="rId3"/>
    <p:sldLayoutId id="2147483660" r:id="rId4"/>
    <p:sldLayoutId id="2147483662" r:id="rId5"/>
    <p:sldLayoutId id="2147483663" r:id="rId6"/>
    <p:sldLayoutId id="2147483650" r:id="rId7"/>
    <p:sldLayoutId id="2147483664" r:id="rId8"/>
    <p:sldLayoutId id="2147483652" r:id="rId9"/>
    <p:sldLayoutId id="2147483653" r:id="rId10"/>
    <p:sldLayoutId id="2147483661" r:id="rId11"/>
    <p:sldLayoutId id="2147483654" r:id="rId12"/>
    <p:sldLayoutId id="2147483655" r:id="rId13"/>
    <p:sldLayoutId id="2147483656" r:id="rId14"/>
    <p:sldLayoutId id="214748365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C6EB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4943C-57CD-3049-BF96-8C8AB3C28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of Care (EOC)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ED73F-8B47-F44D-BA26-45DC98668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University Hospital</a:t>
            </a:r>
          </a:p>
          <a:p>
            <a:r>
              <a:rPr lang="en-US" dirty="0"/>
              <a:t>Orientation, Training &amp; Education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EE81A7E-9813-4998-9BC0-1156DEB85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5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5"/>
    </mc:Choice>
    <mc:Fallback>
      <p:transition spd="slow" advTm="6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92136-7DBE-4D06-896E-60118EB31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Safety Overview –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0A7D6-212D-42C4-9EB6-E3EFE86EC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Listen for the </a:t>
            </a:r>
            <a:r>
              <a:rPr lang="en-US" b="1" dirty="0">
                <a:solidFill>
                  <a:srgbClr val="FF0000"/>
                </a:solidFill>
              </a:rPr>
              <a:t>“</a:t>
            </a:r>
            <a:r>
              <a:rPr lang="en-US" b="1" u="sng" dirty="0">
                <a:solidFill>
                  <a:srgbClr val="FF0000"/>
                </a:solidFill>
              </a:rPr>
              <a:t>Code Red” </a:t>
            </a:r>
            <a:r>
              <a:rPr lang="en-US" dirty="0">
                <a:solidFill>
                  <a:prstClr val="black"/>
                </a:solidFill>
              </a:rPr>
              <a:t>announcement to identify the location of the fire alarm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FF0000"/>
                </a:solidFill>
              </a:rPr>
              <a:t>Fire &amp; Smoke Doors will release on:</a:t>
            </a:r>
          </a:p>
          <a:p>
            <a:pPr marL="800100" lvl="1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prstClr val="black"/>
                </a:solidFill>
              </a:rPr>
              <a:t>the floor, floor above, &amp; floor below </a:t>
            </a:r>
            <a:r>
              <a:rPr lang="en-US" b="1" i="1" dirty="0">
                <a:solidFill>
                  <a:prstClr val="black"/>
                </a:solidFill>
              </a:rPr>
              <a:t>of the activation</a:t>
            </a:r>
          </a:p>
          <a:p>
            <a:pPr marL="800100" lvl="1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prstClr val="black"/>
                </a:solidFill>
              </a:rPr>
              <a:t>Patient unit doors must be </a:t>
            </a:r>
            <a:r>
              <a:rPr lang="en-US" sz="2400" b="1" i="1">
                <a:solidFill>
                  <a:prstClr val="black"/>
                </a:solidFill>
              </a:rPr>
              <a:t>closed manually.</a:t>
            </a:r>
            <a:endParaRPr lang="en-US" sz="2400" b="1" i="1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02124-BD9F-431F-893D-24C03D036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592" y="4629366"/>
            <a:ext cx="1853628" cy="185362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7BA7DE8-B601-4C8B-A94C-10CF71E06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3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98"/>
    </mc:Choice>
    <mc:Fallback xmlns="">
      <p:transition spd="slow" advTm="39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98C59-2F5B-4A77-9751-A22FB03F1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Safety Overview – (continued)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04A4E-BE1A-435C-8667-535A78A62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Remain alert and wait for further instructions.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prstClr val="black"/>
                </a:solidFill>
              </a:rPr>
              <a:t>Do Not Use </a:t>
            </a:r>
            <a:r>
              <a:rPr lang="en-US" dirty="0">
                <a:solidFill>
                  <a:prstClr val="black"/>
                </a:solidFill>
              </a:rPr>
              <a:t>Elevators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prstClr val="black"/>
                </a:solidFill>
              </a:rPr>
              <a:t>Do Not Evacuate</a:t>
            </a:r>
            <a:r>
              <a:rPr lang="en-US" dirty="0">
                <a:solidFill>
                  <a:prstClr val="black"/>
                </a:solidFill>
              </a:rPr>
              <a:t>, unless given direction by the Fire Department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endParaRPr lang="en-US" b="1" u="sng" dirty="0">
              <a:solidFill>
                <a:srgbClr val="FF0000"/>
              </a:solidFill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en-US" b="1" u="sng" dirty="0">
                <a:solidFill>
                  <a:srgbClr val="FF0000"/>
                </a:solidFill>
              </a:rPr>
              <a:t>You may resume your duties once the  “Code Red- All Clear” has been announced 3 times over the P.A. System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890564-39C9-4B88-8F00-00B425D1B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800" y="4407613"/>
            <a:ext cx="2123198" cy="212319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DFAEB91-FD5D-4ECC-B6DC-BBB9D090D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8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98"/>
    </mc:Choice>
    <mc:Fallback xmlns="">
      <p:transition spd="slow" advTm="28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35621-3E57-4A49-B9BD-C9C2BF27D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Extinguishers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33F9E-2CF5-4BA6-BCE2-8D01F0FDB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728" y="1559411"/>
            <a:ext cx="11189181" cy="4351338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>
                <a:solidFill>
                  <a:prstClr val="black"/>
                </a:solidFill>
              </a:rPr>
              <a:t>In the main hospital we have the following types: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Class A</a:t>
            </a:r>
            <a:r>
              <a:rPr lang="en-US" dirty="0">
                <a:solidFill>
                  <a:prstClr val="black"/>
                </a:solidFill>
              </a:rPr>
              <a:t>: 	Involves the burning of ordinary combustibles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		</a:t>
            </a:r>
            <a:r>
              <a:rPr lang="en-US" dirty="0">
                <a:solidFill>
                  <a:srgbClr val="FF0000"/>
                </a:solidFill>
              </a:rPr>
              <a:t>(e.g., wood, paper, cloth)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Class B</a:t>
            </a:r>
            <a:r>
              <a:rPr lang="en-US" dirty="0">
                <a:solidFill>
                  <a:prstClr val="black"/>
                </a:solidFill>
              </a:rPr>
              <a:t>: 	Involves the burning of flammable liquids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		</a:t>
            </a:r>
            <a:r>
              <a:rPr lang="en-US" dirty="0">
                <a:solidFill>
                  <a:srgbClr val="FF0000"/>
                </a:solidFill>
              </a:rPr>
              <a:t>(e.g., gasoline, oil, paint)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Class C</a:t>
            </a:r>
            <a:r>
              <a:rPr lang="en-US" dirty="0">
                <a:solidFill>
                  <a:prstClr val="black"/>
                </a:solidFill>
              </a:rPr>
              <a:t>: 	Involves energized electrical equipment	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>
                <a:solidFill>
                  <a:prstClr val="black"/>
                </a:solidFill>
              </a:rPr>
              <a:t>		</a:t>
            </a:r>
            <a:r>
              <a:rPr lang="en-US" dirty="0">
                <a:solidFill>
                  <a:srgbClr val="FF0000"/>
                </a:solidFill>
              </a:rPr>
              <a:t>(e.g., appliances, fans, motors)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Class ABC</a:t>
            </a:r>
            <a:r>
              <a:rPr lang="en-US" dirty="0">
                <a:solidFill>
                  <a:prstClr val="black"/>
                </a:solidFill>
              </a:rPr>
              <a:t>: Can extinguish class A,B, and C fire 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Class K</a:t>
            </a:r>
            <a:r>
              <a:rPr lang="en-US" dirty="0">
                <a:solidFill>
                  <a:prstClr val="black"/>
                </a:solidFill>
              </a:rPr>
              <a:t>: 	Involves </a:t>
            </a:r>
            <a:r>
              <a:rPr lang="en-US" dirty="0">
                <a:solidFill>
                  <a:srgbClr val="FF0000"/>
                </a:solidFill>
              </a:rPr>
              <a:t>cooking oils and fats </a:t>
            </a:r>
            <a:r>
              <a:rPr lang="en-US" dirty="0">
                <a:solidFill>
                  <a:prstClr val="black"/>
                </a:solidFill>
              </a:rPr>
              <a:t>(Kitchen)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828B0-5C4F-4EE6-ADE7-363105C0B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831" y="4325273"/>
            <a:ext cx="1946632" cy="194663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A321679-01F6-45AC-B7DE-D113C7213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83"/>
    </mc:Choice>
    <mc:Fallback xmlns="">
      <p:transition spd="slow" advTm="33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DF20E-41E8-4138-9858-114A7D80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Extinguishers –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957E9-09CB-45EB-AA28-962F2F7CB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en-US" dirty="0">
                <a:solidFill>
                  <a:prstClr val="black"/>
                </a:solidFill>
              </a:rPr>
              <a:t>To use a fire extinguisher, remember </a:t>
            </a:r>
            <a:r>
              <a:rPr lang="en-US" b="1" u="sng" dirty="0">
                <a:solidFill>
                  <a:prstClr val="black"/>
                </a:solidFill>
              </a:rPr>
              <a:t>PASS: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endParaRPr lang="en-US" b="1" u="sng" dirty="0">
              <a:solidFill>
                <a:prstClr val="black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FF0000"/>
                </a:solidFill>
              </a:rPr>
              <a:t>P</a:t>
            </a:r>
            <a:r>
              <a:rPr lang="en-US" b="1" dirty="0">
                <a:solidFill>
                  <a:prstClr val="black"/>
                </a:solidFill>
              </a:rPr>
              <a:t> = </a:t>
            </a:r>
            <a:r>
              <a:rPr lang="en-US" b="1" dirty="0">
                <a:solidFill>
                  <a:srgbClr val="FF0000"/>
                </a:solidFill>
              </a:rPr>
              <a:t>Pull</a:t>
            </a:r>
            <a:r>
              <a:rPr lang="en-US" b="1" dirty="0">
                <a:solidFill>
                  <a:prstClr val="black"/>
                </a:solidFill>
              </a:rPr>
              <a:t> the pin between the two handles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FF0000"/>
                </a:solidFill>
              </a:rPr>
              <a:t>A</a:t>
            </a:r>
            <a:r>
              <a:rPr lang="en-US" b="1" dirty="0">
                <a:solidFill>
                  <a:prstClr val="black"/>
                </a:solidFill>
              </a:rPr>
              <a:t> = </a:t>
            </a:r>
            <a:r>
              <a:rPr lang="en-US" b="1" dirty="0">
                <a:solidFill>
                  <a:srgbClr val="FF0000"/>
                </a:solidFill>
              </a:rPr>
              <a:t>Aim</a:t>
            </a:r>
            <a:r>
              <a:rPr lang="en-US" b="1" dirty="0">
                <a:solidFill>
                  <a:prstClr val="black"/>
                </a:solidFill>
              </a:rPr>
              <a:t> the nozzle at the base of the fire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FF0000"/>
                </a:solidFill>
              </a:rPr>
              <a:t>S</a:t>
            </a:r>
            <a:r>
              <a:rPr lang="en-US" b="1" dirty="0">
                <a:solidFill>
                  <a:prstClr val="black"/>
                </a:solidFill>
              </a:rPr>
              <a:t> = </a:t>
            </a:r>
            <a:r>
              <a:rPr lang="en-US" b="1" dirty="0">
                <a:solidFill>
                  <a:srgbClr val="FF0000"/>
                </a:solidFill>
              </a:rPr>
              <a:t>Squeeze</a:t>
            </a:r>
            <a:r>
              <a:rPr lang="en-US" b="1" dirty="0">
                <a:solidFill>
                  <a:prstClr val="black"/>
                </a:solidFill>
              </a:rPr>
              <a:t> the handles together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FF0000"/>
                </a:solidFill>
              </a:rPr>
              <a:t>S</a:t>
            </a:r>
            <a:r>
              <a:rPr lang="en-US" b="1" dirty="0">
                <a:solidFill>
                  <a:prstClr val="black"/>
                </a:solidFill>
              </a:rPr>
              <a:t> = </a:t>
            </a:r>
            <a:r>
              <a:rPr lang="en-US" b="1" dirty="0">
                <a:solidFill>
                  <a:srgbClr val="FF0000"/>
                </a:solidFill>
              </a:rPr>
              <a:t>Sweep</a:t>
            </a:r>
            <a:r>
              <a:rPr lang="en-US" b="1" dirty="0">
                <a:solidFill>
                  <a:prstClr val="black"/>
                </a:solidFill>
              </a:rPr>
              <a:t> the nozzle from side to side</a:t>
            </a:r>
            <a:endParaRPr lang="en-US" b="1" u="sng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1E79A-ED60-43E0-928A-DD41211F5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501" y="4017967"/>
            <a:ext cx="2264828" cy="212148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8EECDA3-F5C9-46B1-B03C-07CB204F1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31"/>
    </mc:Choice>
    <mc:Fallback xmlns="">
      <p:transition spd="slow" advTm="2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C38E0-97B7-4C7A-9D49-4D840D30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Alarm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D4DFE-AC56-479C-A77F-2D17A38B3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Pull Stations, Sprinkler Heads, Smoke Detectors &amp; Speakers/Strobes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7297F-6DF4-456B-92B1-3C45C3B04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42" y="2245473"/>
            <a:ext cx="2469094" cy="1853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545FF-B4EC-42EB-A76D-EEE23EDCC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753" y="2245473"/>
            <a:ext cx="2255716" cy="1908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21B52D-E3A9-4B01-84D2-5420A5A10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6966" y="4447120"/>
            <a:ext cx="2359356" cy="2036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677F18-A131-40D0-9CAB-F5B32CE88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6469" y="4428830"/>
            <a:ext cx="2213040" cy="205453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F53784C-AF69-451C-99D5-2B4659D88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5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18"/>
    </mc:Choice>
    <mc:Fallback xmlns="">
      <p:transition spd="slow" advTm="3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1BBDD-7F98-4BF8-B71A-A18415894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Issues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3F85B4-40CB-4621-BBBA-3CE3304FC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8166" y="1202695"/>
            <a:ext cx="2438611" cy="3255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695EC9-64BA-4A07-BA89-482878A79118}"/>
              </a:ext>
            </a:extLst>
          </p:cNvPr>
          <p:cNvSpPr txBox="1"/>
          <p:nvPr/>
        </p:nvSpPr>
        <p:spPr>
          <a:xfrm>
            <a:off x="678165" y="4473212"/>
            <a:ext cx="243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#1 - Blocked Fire Doors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DDCB8-B9F5-4174-A672-5895813A6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628" y="1202695"/>
            <a:ext cx="1981372" cy="22861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58B1C4-94F7-4F59-B92B-F9B2577AF5B4}"/>
              </a:ext>
            </a:extLst>
          </p:cNvPr>
          <p:cNvSpPr txBox="1"/>
          <p:nvPr/>
        </p:nvSpPr>
        <p:spPr>
          <a:xfrm>
            <a:off x="4114628" y="3488893"/>
            <a:ext cx="1981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#2 - Blocked Fire Extinguisher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6BDE64-9A5E-480A-BA7E-AF8103067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3851" y="1202695"/>
            <a:ext cx="2310584" cy="30787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5D4507-8312-43B7-B1BA-C8E20EBE639E}"/>
              </a:ext>
            </a:extLst>
          </p:cNvPr>
          <p:cNvSpPr txBox="1"/>
          <p:nvPr/>
        </p:nvSpPr>
        <p:spPr>
          <a:xfrm>
            <a:off x="7093851" y="4281442"/>
            <a:ext cx="2592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#3 - Tied Nurse Call Cord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8280D4-8794-4031-8B39-32AADF6E0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5377" y="4857515"/>
            <a:ext cx="2390101" cy="17965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C6F789-073F-4F35-B199-4F9BA91725F4}"/>
              </a:ext>
            </a:extLst>
          </p:cNvPr>
          <p:cNvSpPr txBox="1"/>
          <p:nvPr/>
        </p:nvSpPr>
        <p:spPr>
          <a:xfrm>
            <a:off x="4895478" y="6183086"/>
            <a:ext cx="160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#4 - 18” Rule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D607F7-EC7A-4795-AEAF-73354D409C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5756" y="4977556"/>
            <a:ext cx="3206774" cy="16765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A16974-1B30-4342-BB64-E95D7DC0CDD4}"/>
              </a:ext>
            </a:extLst>
          </p:cNvPr>
          <p:cNvSpPr txBox="1"/>
          <p:nvPr/>
        </p:nvSpPr>
        <p:spPr>
          <a:xfrm>
            <a:off x="9712077" y="5613680"/>
            <a:ext cx="1508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#5 - Using door wedge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7EEF802-9AFD-4291-A588-CD8AFC043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7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01"/>
    </mc:Choice>
    <mc:Fallback xmlns="">
      <p:transition spd="slow" advTm="44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412BA-9413-4AC8-9C93-008D42587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B8FF9-254F-49F4-8C76-46C5DD46C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Do not prop doors open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Keep hallways clear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Do not use personal cooking devices such as toasters &amp; small oven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Do not overload electrical circuits 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Extension cords are not permitted in the hospital, unless they are UL listed and approved by Physical Plant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Smoking is </a:t>
            </a:r>
            <a:r>
              <a:rPr lang="en-US" b="1" dirty="0">
                <a:solidFill>
                  <a:srgbClr val="FF0000"/>
                </a:solidFill>
              </a:rPr>
              <a:t>NOT PERMITTED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BCA1A-09E5-4A6C-9789-68B3F305F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572" y="4559184"/>
            <a:ext cx="2697694" cy="1796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13E015-7853-4345-87D5-717F6C6C1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276" y="4596009"/>
            <a:ext cx="2891596" cy="194379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C19CA22-D5BC-4195-B04F-ED035AEED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4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93"/>
    </mc:Choice>
    <mc:Fallback xmlns="">
      <p:transition spd="slow" advTm="34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C287-9BD9-4E39-8FB3-4E32F806B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environment……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D5514-27A3-4C7B-8D1B-315D74B76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en-US" dirty="0">
                <a:solidFill>
                  <a:prstClr val="black"/>
                </a:solidFill>
              </a:rPr>
              <a:t>Location of: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Fire extinguishers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Stairwells</a:t>
            </a:r>
            <a:endParaRPr lang="en-US" dirty="0">
              <a:solidFill>
                <a:prstClr val="black"/>
              </a:solidFill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Pull Stations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Medical Gas Valves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Panic Buttons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Exits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EC231-749C-4514-9D70-97365691D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6009" y="2263178"/>
            <a:ext cx="2103311" cy="26044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511C0B-FC61-4283-B51F-20C61B428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804" y="1618487"/>
            <a:ext cx="841321" cy="79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CF3370-CD40-4326-8975-38535E571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9519" y="4867625"/>
            <a:ext cx="1146147" cy="37188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21668A1-5B2B-4B5C-8880-A7ED68552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0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7"/>
    </mc:Choice>
    <mc:Fallback xmlns="">
      <p:transition spd="slow" advTm="16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FE4C-0FAB-4608-9F3A-2DAF4BC6B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UH – Emergency Code Card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3539CC-F3BF-42F3-A463-934FD4732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4729" y="1639668"/>
            <a:ext cx="5155683" cy="41344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ED6874-F8B7-4411-AFD8-CDE3FE35A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337" y="2085174"/>
            <a:ext cx="4725825" cy="3546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BF0C84-9718-4799-9373-BBA346E94084}"/>
              </a:ext>
            </a:extLst>
          </p:cNvPr>
          <p:cNvSpPr txBox="1"/>
          <p:nvPr/>
        </p:nvSpPr>
        <p:spPr>
          <a:xfrm>
            <a:off x="6553955" y="1629260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7CE2506-4ACD-4A50-9E35-C9A66AB9D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6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31"/>
    </mc:Choice>
    <mc:Fallback>
      <p:transition spd="slow" advTm="16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F9D1-E7CB-43B8-9E5C-1C9FF86C7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Hospital Call Center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228C5-98E2-4D53-A39F-366051E26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729" y="1202076"/>
            <a:ext cx="10515600" cy="4798032"/>
          </a:xfrm>
        </p:spPr>
        <p:txBody>
          <a:bodyPr>
            <a:normAutofit fontScale="85000" lnSpcReduction="20000"/>
          </a:bodyPr>
          <a:lstStyle/>
          <a:p>
            <a:r>
              <a:rPr lang="en-US" sz="3500" b="1" dirty="0"/>
              <a:t>Call 2-1500</a:t>
            </a:r>
          </a:p>
          <a:p>
            <a:endParaRPr lang="en-US" sz="3500" b="1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en-US" sz="2600" b="1" dirty="0">
                <a:solidFill>
                  <a:srgbClr val="FF0000"/>
                </a:solidFill>
              </a:rPr>
              <a:t>Use Requested Services: </a:t>
            </a:r>
          </a:p>
          <a:p>
            <a:pPr marL="273050" lvl="0" indent="-2730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prstClr val="black"/>
                </a:solidFill>
              </a:rPr>
              <a:t>  Environmental Service Issues </a:t>
            </a:r>
          </a:p>
          <a:p>
            <a:pPr marL="273050" lvl="0" indent="-2730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prstClr val="black"/>
                </a:solidFill>
              </a:rPr>
              <a:t>  Work Request Orders </a:t>
            </a:r>
          </a:p>
          <a:p>
            <a:pPr marL="273050" lvl="0" indent="-2730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prstClr val="black"/>
                </a:solidFill>
              </a:rPr>
              <a:t>  Clinical Engineering </a:t>
            </a:r>
          </a:p>
          <a:p>
            <a:pPr marL="273050" lvl="0" indent="-2730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prstClr val="black"/>
                </a:solidFill>
              </a:rPr>
              <a:t>  Electrical Services </a:t>
            </a:r>
          </a:p>
          <a:p>
            <a:pPr marL="273050" lvl="0" indent="-2730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prstClr val="black"/>
                </a:solidFill>
              </a:rPr>
              <a:t>  Maintenance Services </a:t>
            </a:r>
          </a:p>
          <a:p>
            <a:pPr marL="273050" lvl="0" indent="-2730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prstClr val="black"/>
                </a:solidFill>
              </a:rPr>
              <a:t>  Patient Transport </a:t>
            </a:r>
          </a:p>
          <a:p>
            <a:pPr marL="273050" lvl="0" indent="-2730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prstClr val="black"/>
                </a:solidFill>
              </a:rPr>
              <a:t>  Life Safety Issues</a:t>
            </a:r>
          </a:p>
          <a:p>
            <a:pPr marL="273050" lvl="0" indent="-2730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prstClr val="black"/>
                </a:solidFill>
              </a:rPr>
              <a:t>  EOHSS – (Environmental &amp; Occupational Health &amp; Safety Services)</a:t>
            </a:r>
          </a:p>
          <a:p>
            <a:pPr marL="273050" lvl="0" indent="-2730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prstClr val="black"/>
                </a:solidFill>
              </a:rPr>
              <a:t>  Television Request </a:t>
            </a:r>
          </a:p>
          <a:p>
            <a:pPr marL="273050" lvl="0" indent="-2730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prstClr val="black"/>
                </a:solidFill>
              </a:rPr>
              <a:t>  Scrub Machine &amp; Linen Issues </a:t>
            </a:r>
          </a:p>
          <a:p>
            <a:endParaRPr lang="en-US" sz="3200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437E83-A633-4F50-BDE4-0149A5D48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3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80"/>
    </mc:Choice>
    <mc:Fallback xmlns="">
      <p:transition spd="slow" advTm="43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3247A-3075-924E-9E68-717C13B67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of Care (E.O.C)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A84732-C8AF-47BD-9D1A-1FC043A2F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4317" y="1435636"/>
            <a:ext cx="8037620" cy="43513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FB7AED7-0A94-4967-94C9-EBB077A67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7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11"/>
    </mc:Choice>
    <mc:Fallback xmlns="">
      <p:transition spd="slow" advTm="35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51DFC-CF7F-4F8B-B823-904B50F19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5EFC0-4942-47CF-A81B-A9D770CF0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>
                <a:solidFill>
                  <a:prstClr val="black"/>
                </a:solidFill>
              </a:rPr>
              <a:t>Donna Zeuner, RN, BSN, MHA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>
                <a:solidFill>
                  <a:prstClr val="black"/>
                </a:solidFill>
              </a:rPr>
              <a:t>Environment of Care Manager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Hospital Safety Officer </a:t>
            </a:r>
          </a:p>
          <a:p>
            <a:pPr marL="274320" lvl="0" indent="-27432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>
                <a:solidFill>
                  <a:prstClr val="black"/>
                </a:solidFill>
              </a:rPr>
              <a:t>Hospital Support Services</a:t>
            </a:r>
          </a:p>
          <a:p>
            <a:pPr marL="274320" lvl="0" indent="-27432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>
                <a:solidFill>
                  <a:prstClr val="black"/>
                </a:solidFill>
              </a:rPr>
              <a:t>Room A – 220</a:t>
            </a:r>
          </a:p>
          <a:p>
            <a:pPr marL="274320" lvl="0" indent="-27432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>
                <a:solidFill>
                  <a:prstClr val="black"/>
                </a:solidFill>
              </a:rPr>
              <a:t>Extension 2 – 3358</a:t>
            </a:r>
          </a:p>
          <a:p>
            <a:pPr marL="274320" lvl="0" indent="-27432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>
                <a:solidFill>
                  <a:prstClr val="black"/>
                </a:solidFill>
              </a:rPr>
              <a:t>Cell # (973)943-1177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C1B233-01B6-4E9B-B873-FAF9076E8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56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25"/>
    </mc:Choice>
    <mc:Fallback>
      <p:transition spd="slow" advTm="20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070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052F6-CDB7-4222-88F3-FBC535159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Management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568D1-0EE0-4143-B4F3-A6EEB1DCF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en-US" dirty="0">
                <a:solidFill>
                  <a:prstClr val="black"/>
                </a:solidFill>
              </a:rPr>
              <a:t>Managing the safety of our Staff, Patients, Volunteers, and Visitors within our facility.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endParaRPr lang="en-US" dirty="0">
              <a:solidFill>
                <a:prstClr val="black"/>
              </a:solidFill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Inside and Outside (Physical Hazards/grounds)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Injury Prevention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Product Recalls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Environment of Care Rounds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5A8BF6-ECE8-47E3-B0D9-141C71372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534" y="4534364"/>
            <a:ext cx="3011951" cy="172773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E5A217-9598-4B1E-AC00-5EDDB0863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9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08"/>
    </mc:Choice>
    <mc:Fallback xmlns="">
      <p:transition spd="slow" advTm="72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A1905-5301-4D57-A7D9-40685111A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Management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360A5-A2B5-410B-8B36-5A8BB6AED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en-US" dirty="0">
                <a:solidFill>
                  <a:prstClr val="black"/>
                </a:solidFill>
              </a:rPr>
              <a:t>Managing the effective, safe, and reliable operation of utility systems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endParaRPr lang="en-US" dirty="0">
              <a:solidFill>
                <a:prstClr val="black"/>
              </a:solidFill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Electrical (generators)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Heating, Ventilation, &amp; Air Conditioning (HVAC)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Plumbing Systems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Medical Gas System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Boilers/ Heat Exchanges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Elevators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Fire Prevention, Detection and Suppression Systems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67B10-70B8-44CB-AEF0-429CFF621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918" y="4417580"/>
            <a:ext cx="2653010" cy="176201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37CC7D-80BC-42A0-AB63-95B6AC4B7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58"/>
    </mc:Choice>
    <mc:Fallback xmlns="">
      <p:transition spd="slow" advTm="36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D0AE8-CC9A-4ECB-B27F-7015C5458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Management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82137-555D-49B5-9884-A77B56CFA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en-US" sz="2600" dirty="0">
                <a:solidFill>
                  <a:prstClr val="black"/>
                </a:solidFill>
                <a:latin typeface="Constantia"/>
                <a:cs typeface="+mn-cs"/>
              </a:rPr>
              <a:t>Process implemented to effectively manage the security of our Staff, Patients, and Visitors within our facility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endParaRPr lang="en-US" sz="2600" dirty="0">
              <a:solidFill>
                <a:prstClr val="black"/>
              </a:solidFill>
              <a:latin typeface="Constantia"/>
              <a:cs typeface="+mn-cs"/>
            </a:endParaRPr>
          </a:p>
          <a:p>
            <a:pPr marL="457200" lvl="0" indent="-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  <a:latin typeface="Constantia"/>
                <a:cs typeface="+mn-cs"/>
              </a:rPr>
              <a:t>Security Presence</a:t>
            </a:r>
          </a:p>
          <a:p>
            <a:pPr marL="457200" lvl="0" indent="-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  <a:latin typeface="Constantia"/>
                <a:cs typeface="+mn-cs"/>
              </a:rPr>
              <a:t>S</a:t>
            </a:r>
            <a:r>
              <a:rPr lang="en-US" dirty="0">
                <a:solidFill>
                  <a:prstClr val="black"/>
                </a:solidFill>
                <a:latin typeface="Constantia"/>
                <a:cs typeface="+mn-cs"/>
              </a:rPr>
              <a:t>ecurity Cameras </a:t>
            </a:r>
          </a:p>
          <a:p>
            <a:pPr marL="457200" lvl="0" indent="-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black"/>
                </a:solidFill>
                <a:latin typeface="Constantia"/>
                <a:cs typeface="+mn-cs"/>
              </a:rPr>
              <a:t>Evolv</a:t>
            </a:r>
            <a:r>
              <a:rPr lang="en-US" dirty="0">
                <a:solidFill>
                  <a:prstClr val="black"/>
                </a:solidFill>
                <a:latin typeface="Constantia"/>
                <a:cs typeface="+mn-cs"/>
              </a:rPr>
              <a:t> System</a:t>
            </a:r>
          </a:p>
          <a:p>
            <a:pPr marL="457200" lvl="0" indent="-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nstantia"/>
                <a:cs typeface="+mn-cs"/>
              </a:rPr>
              <a:t>Access Control and Egress Doors </a:t>
            </a:r>
          </a:p>
          <a:p>
            <a:pPr marL="457200" lvl="0" indent="-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nstantia"/>
                <a:cs typeface="+mn-cs"/>
              </a:rPr>
              <a:t>Infant/Child Abduction System (Code Amber)</a:t>
            </a:r>
          </a:p>
          <a:p>
            <a:pPr marL="457200" lvl="0" indent="-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nstantia"/>
                <a:cs typeface="+mn-cs"/>
              </a:rPr>
              <a:t>Violence Prevention (e.g., Workplace Violence Identification and Prevention)</a:t>
            </a:r>
          </a:p>
          <a:p>
            <a:pPr marL="457200" lvl="0" indent="-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nstantia"/>
                <a:cs typeface="+mn-cs"/>
              </a:rPr>
              <a:t>ID Badges / Visitor’s pass</a:t>
            </a:r>
          </a:p>
          <a:p>
            <a:pPr marL="457200" lvl="0" indent="-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nstantia"/>
                <a:cs typeface="+mn-cs"/>
              </a:rPr>
              <a:t>Panic Buttons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89073-1148-40F8-A635-79F9AD4A0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102" y="2137681"/>
            <a:ext cx="2728645" cy="163718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F4B0C0B-96A7-4F2A-9C97-14119BA3D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6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51"/>
    </mc:Choice>
    <mc:Fallback xmlns="">
      <p:transition spd="slow" advTm="77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9828-56FC-4221-8343-BA4389720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Management Overview – (continued)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168CBC-7EA4-44DA-99F6-8385F149A5FC}"/>
              </a:ext>
            </a:extLst>
          </p:cNvPr>
          <p:cNvSpPr/>
          <p:nvPr/>
        </p:nvSpPr>
        <p:spPr>
          <a:xfrm>
            <a:off x="655883" y="1424883"/>
            <a:ext cx="6096000" cy="334245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Panic Buttons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need to know the locations in your area……</a:t>
            </a:r>
          </a:p>
          <a:p>
            <a:pPr marL="457200" lvl="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will go directly to Security Command Center.</a:t>
            </a:r>
          </a:p>
          <a:p>
            <a:pPr marL="457200" lvl="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Officer will be immediately notified and respond for assistance.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F71072A-1F03-4372-A585-F0BBDF935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45394" y="1787587"/>
            <a:ext cx="4233108" cy="317483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E620FA-1680-48D5-B6BF-9402B71B3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3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43"/>
    </mc:Choice>
    <mc:Fallback xmlns="">
      <p:transition spd="slow" advTm="29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8680C-0160-4C64-B275-6CD72264D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Equipment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4DCDF-A733-483D-A509-1F1BB09F8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en-US" sz="2600" dirty="0">
                <a:solidFill>
                  <a:prstClr val="black"/>
                </a:solidFill>
                <a:latin typeface="Constantia"/>
                <a:cs typeface="+mn-cs"/>
              </a:rPr>
              <a:t>Process to ensure the effective, safe, and reliable operation of Patient Care Equipment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endParaRPr lang="en-US" sz="2600" dirty="0">
              <a:solidFill>
                <a:prstClr val="black"/>
              </a:solidFill>
              <a:latin typeface="Constantia"/>
              <a:cs typeface="+mn-cs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en-US" sz="2600" dirty="0">
                <a:solidFill>
                  <a:prstClr val="black"/>
                </a:solidFill>
                <a:latin typeface="Constantia"/>
                <a:cs typeface="+mn-cs"/>
              </a:rPr>
              <a:t>Department of Clinical Engineering assures: 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nstantia"/>
                <a:cs typeface="+mn-cs"/>
              </a:rPr>
              <a:t>Inventory 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nstantia"/>
                <a:cs typeface="+mn-cs"/>
              </a:rPr>
              <a:t>Preventive Maintenance 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nstantia"/>
                <a:cs typeface="+mn-cs"/>
              </a:rPr>
              <a:t>Inspections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nstantia"/>
                <a:cs typeface="+mn-cs"/>
              </a:rPr>
              <a:t>Recalls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CCA39-1AAD-45EE-89C2-7B9D669F3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421" y="4434349"/>
            <a:ext cx="2712913" cy="172848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F6B9CEA-488D-430F-8B7F-5075077D7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3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48"/>
    </mc:Choice>
    <mc:Fallback xmlns="">
      <p:transition spd="slow" advTm="28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7C1B2-8453-4C81-B282-CB0944366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Equipment Overview –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0F822-386A-4224-B61B-D381ADF9F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Be sure to review procedures for the proper use of equipment</a:t>
            </a:r>
          </a:p>
          <a:p>
            <a:pPr marL="457200" lvl="0" indent="-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Immediately take any faulty equipment out of service</a:t>
            </a:r>
          </a:p>
          <a:p>
            <a:pPr marL="457200" lvl="0" indent="-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Tag it </a:t>
            </a:r>
            <a:r>
              <a:rPr lang="en-US" b="1" i="1" dirty="0">
                <a:solidFill>
                  <a:prstClr val="black"/>
                </a:solidFill>
              </a:rPr>
              <a:t>(Defective – Do Not Use) </a:t>
            </a:r>
            <a:r>
              <a:rPr lang="en-US" dirty="0">
                <a:solidFill>
                  <a:prstClr val="black"/>
                </a:solidFill>
              </a:rPr>
              <a:t>and notify your supervisor.</a:t>
            </a:r>
          </a:p>
          <a:p>
            <a:pPr marL="457200" lvl="0" indent="-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Know where the tags are on your specific unit.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7F83EF-3E10-4EBD-B57F-BFE2AA954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718" y="4341434"/>
            <a:ext cx="2438611" cy="191431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EE6A092-10A5-4C00-A26F-8FC1C26D3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8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8"/>
    </mc:Choice>
    <mc:Fallback xmlns="">
      <p:transition spd="slow" advTm="19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5611-7C71-4BD3-A844-10A644EC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Safety 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54FDB-3811-4973-BE63-57DCD5ED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In the event of a fire or smoke condition in the hospital: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Use Emergency call number </a:t>
            </a:r>
            <a:r>
              <a:rPr lang="en-US" dirty="0">
                <a:solidFill>
                  <a:srgbClr val="FF0000"/>
                </a:solidFill>
              </a:rPr>
              <a:t>1-1-1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Notify the others of the fire by announcing: </a:t>
            </a:r>
          </a:p>
          <a:p>
            <a:pPr marL="274320" lvl="0" indent="-27432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b="1" dirty="0">
                <a:solidFill>
                  <a:srgbClr val="FF0000"/>
                </a:solidFill>
              </a:rPr>
              <a:t>    CODE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>
                <a:solidFill>
                  <a:srgbClr val="FF0000"/>
                </a:solidFill>
              </a:rPr>
              <a:t>CODE RED, CODE RED </a:t>
            </a:r>
            <a:r>
              <a:rPr lang="en-US" dirty="0">
                <a:solidFill>
                  <a:prstClr val="black"/>
                </a:solidFill>
              </a:rPr>
              <a:t>do not shout </a:t>
            </a:r>
            <a:r>
              <a:rPr lang="en-US" b="1" dirty="0">
                <a:solidFill>
                  <a:srgbClr val="FF0000"/>
                </a:solidFill>
              </a:rPr>
              <a:t>Fire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Remember </a:t>
            </a:r>
            <a:r>
              <a:rPr lang="en-US" b="1" u="sng" dirty="0">
                <a:solidFill>
                  <a:prstClr val="black"/>
                </a:solidFill>
              </a:rPr>
              <a:t>RACE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dirty="0">
                <a:solidFill>
                  <a:srgbClr val="FF0000"/>
                </a:solidFill>
              </a:rPr>
              <a:t>	R = Rescue</a:t>
            </a:r>
            <a:r>
              <a:rPr lang="en-US" sz="2400" dirty="0">
                <a:solidFill>
                  <a:prstClr val="black"/>
                </a:solidFill>
              </a:rPr>
              <a:t> (anyone in immediate danger)        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dirty="0">
                <a:solidFill>
                  <a:srgbClr val="FF0000"/>
                </a:solidFill>
              </a:rPr>
              <a:t>	A = Alarm</a:t>
            </a:r>
            <a:r>
              <a:rPr lang="en-US" sz="2400" dirty="0">
                <a:solidFill>
                  <a:prstClr val="black"/>
                </a:solidFill>
              </a:rPr>
              <a:t> (pull the alarm)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dirty="0">
                <a:solidFill>
                  <a:srgbClr val="FF0000"/>
                </a:solidFill>
              </a:rPr>
              <a:t>	C = Contain</a:t>
            </a:r>
            <a:r>
              <a:rPr lang="en-US" sz="2400" dirty="0">
                <a:solidFill>
                  <a:prstClr val="black"/>
                </a:solidFill>
              </a:rPr>
              <a:t> (close all doors)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dirty="0">
                <a:solidFill>
                  <a:srgbClr val="FF0000"/>
                </a:solidFill>
              </a:rPr>
              <a:t>	E  = Extinguish or Evacuate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2400" i="1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solidFill>
                  <a:prstClr val="black"/>
                </a:solidFill>
              </a:rPr>
              <a:t>TEAMWORK is essential!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EEAB1-CBB9-41A7-BD00-FC6795EAF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272" y="3953666"/>
            <a:ext cx="2680057" cy="214404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0DDFDDC-7936-407D-B13F-91FA3F807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3"/>
    </mc:Choice>
    <mc:Fallback xmlns="">
      <p:transition spd="slow" advTm="48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841</Words>
  <Application>Microsoft Office PowerPoint</Application>
  <PresentationFormat>Widescreen</PresentationFormat>
  <Paragraphs>135</Paragraphs>
  <Slides>21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Constantia</vt:lpstr>
      <vt:lpstr>Wingdings</vt:lpstr>
      <vt:lpstr>Office Theme</vt:lpstr>
      <vt:lpstr>Environment of Care (EOC)</vt:lpstr>
      <vt:lpstr>Environment of Care (E.O.C) </vt:lpstr>
      <vt:lpstr>Safety Management Overview</vt:lpstr>
      <vt:lpstr>Utilities Management Overview</vt:lpstr>
      <vt:lpstr>Security Management Overview</vt:lpstr>
      <vt:lpstr>Security Management Overview – (continued)</vt:lpstr>
      <vt:lpstr>Medical Equipment Overview</vt:lpstr>
      <vt:lpstr>Medical Equipment Overview – (continued)</vt:lpstr>
      <vt:lpstr>Fire Safety Overview </vt:lpstr>
      <vt:lpstr>Fire Safety Overview – (continued)</vt:lpstr>
      <vt:lpstr>Fire Safety Overview – (continued) </vt:lpstr>
      <vt:lpstr>Fire Extinguishers</vt:lpstr>
      <vt:lpstr>Fire Extinguishers – (continued)</vt:lpstr>
      <vt:lpstr>Fire Alarm Devices</vt:lpstr>
      <vt:lpstr>Safety Issues</vt:lpstr>
      <vt:lpstr>Safety Tips</vt:lpstr>
      <vt:lpstr>Know your environment……</vt:lpstr>
      <vt:lpstr>UH – Emergency Code Card </vt:lpstr>
      <vt:lpstr>University Hospital Call Center </vt:lpstr>
      <vt:lpstr>Contact Information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Jasmine Ip</dc:creator>
  <cp:lastModifiedBy>Zeuner, Donna</cp:lastModifiedBy>
  <cp:revision>36</cp:revision>
  <dcterms:created xsi:type="dcterms:W3CDTF">2020-11-03T14:48:39Z</dcterms:created>
  <dcterms:modified xsi:type="dcterms:W3CDTF">2023-06-14T14:33:06Z</dcterms:modified>
</cp:coreProperties>
</file>